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sldIdLst>
    <p:sldId id="256" r:id="rId2"/>
    <p:sldId id="259" r:id="rId3"/>
    <p:sldId id="281" r:id="rId4"/>
    <p:sldId id="282" r:id="rId5"/>
    <p:sldId id="283" r:id="rId6"/>
    <p:sldId id="289" r:id="rId7"/>
    <p:sldId id="290" r:id="rId8"/>
    <p:sldId id="291" r:id="rId9"/>
    <p:sldId id="275" r:id="rId10"/>
    <p:sldId id="276" r:id="rId11"/>
    <p:sldId id="277" r:id="rId12"/>
    <p:sldId id="278" r:id="rId13"/>
    <p:sldId id="272" r:id="rId14"/>
    <p:sldId id="292" r:id="rId15"/>
    <p:sldId id="286" r:id="rId16"/>
    <p:sldId id="258" r:id="rId17"/>
  </p:sldIdLst>
  <p:sldSz cx="12192000" cy="6858000"/>
  <p:notesSz cx="6858000" cy="9144000"/>
  <p:defaultTextStyle>
    <a:defPPr>
      <a:defRPr lang="en-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habasser Helene" initials="SH" lastIdx="3" clrIdx="0">
    <p:extLst>
      <p:ext uri="{19B8F6BF-5375-455C-9EA6-DF929625EA0E}">
        <p15:presenceInfo xmlns:p15="http://schemas.microsoft.com/office/powerpoint/2012/main" userId="S-1-5-21-725345543-842925246-2146567445-4171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41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35" autoAdjust="0"/>
    <p:restoredTop sz="86145" autoAdjust="0"/>
  </p:normalViewPr>
  <p:slideViewPr>
    <p:cSldViewPr snapToGrid="0" snapToObjects="1">
      <p:cViewPr varScale="1">
        <p:scale>
          <a:sx n="139" d="100"/>
          <a:sy n="139" d="100"/>
        </p:scale>
        <p:origin x="1132" y="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_rels/data1.xml.rels><?xml version="1.0" encoding="UTF-8" standalone="yes"?>
<Relationships xmlns="http://schemas.openxmlformats.org/package/2006/relationships"><Relationship Id="rId1" Type="http://schemas.openxmlformats.org/officeDocument/2006/relationships/image" Target="../media/image8.png"/></Relationships>
</file>

<file path=ppt/diagrams/_rels/drawing1.xml.rels><?xml version="1.0" encoding="UTF-8" standalone="yes"?>
<Relationships xmlns="http://schemas.openxmlformats.org/package/2006/relationships"><Relationship Id="rId1"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E9DE1E-8709-4F90-AF18-DF987BA7FBFE}" type="doc">
      <dgm:prSet loTypeId="urn:microsoft.com/office/officeart/2005/8/layout/vList3" loCatId="list" qsTypeId="urn:microsoft.com/office/officeart/2005/8/quickstyle/simple1" qsCatId="simple" csTypeId="urn:microsoft.com/office/officeart/2005/8/colors/colorful1" csCatId="colorful" phldr="1"/>
      <dgm:spPr/>
    </dgm:pt>
    <dgm:pt modelId="{6555DDD4-8F82-41FD-8985-1650117FC3AA}">
      <dgm:prSet phldrT="[Text]" custT="1"/>
      <dgm:spPr/>
      <dgm:t>
        <a:bodyPr/>
        <a:lstStyle/>
        <a:p>
          <a:r>
            <a:rPr lang="en-GB" sz="1200" b="1" dirty="0">
              <a:latin typeface="Arial" panose="020B0604020202020204" pitchFamily="34" charset="0"/>
              <a:cs typeface="Arial" panose="020B0604020202020204" pitchFamily="34" charset="0"/>
            </a:rPr>
            <a:t>The Guidance Paper for Embedding of the EUSDR : </a:t>
          </a:r>
          <a:r>
            <a:rPr lang="en-GB" sz="1200" dirty="0">
              <a:latin typeface="Arial" panose="020B0604020202020204" pitchFamily="34" charset="0"/>
              <a:cs typeface="Arial" panose="020B0604020202020204" pitchFamily="34" charset="0"/>
            </a:rPr>
            <a:t>comprehensive instructions for the EUSDR Embedding process including a table filled in by Priority Areas to provide up to three strategic topics (per PA) and detailed description of each strategic topic (shortlist)</a:t>
          </a:r>
          <a:endParaRPr lang="de-DE" sz="1200" dirty="0">
            <a:latin typeface="Arial" panose="020B0604020202020204" pitchFamily="34" charset="0"/>
            <a:cs typeface="Arial" panose="020B0604020202020204" pitchFamily="34" charset="0"/>
          </a:endParaRPr>
        </a:p>
      </dgm:t>
    </dgm:pt>
    <dgm:pt modelId="{0ACA5AB6-072A-4CAE-8589-B131E38F7819}" type="parTrans" cxnId="{7B4EEC70-5D47-49BF-9E3F-4902C08D114D}">
      <dgm:prSet/>
      <dgm:spPr/>
      <dgm:t>
        <a:bodyPr/>
        <a:lstStyle/>
        <a:p>
          <a:endParaRPr lang="de-DE"/>
        </a:p>
      </dgm:t>
    </dgm:pt>
    <dgm:pt modelId="{1AAC18E5-ECA3-4A4C-903A-45EF9A2B6B5D}" type="sibTrans" cxnId="{7B4EEC70-5D47-49BF-9E3F-4902C08D114D}">
      <dgm:prSet/>
      <dgm:spPr/>
      <dgm:t>
        <a:bodyPr/>
        <a:lstStyle/>
        <a:p>
          <a:endParaRPr lang="de-DE"/>
        </a:p>
      </dgm:t>
    </dgm:pt>
    <dgm:pt modelId="{526B86A1-EC07-402F-9ED5-F9D64CD1605C}">
      <dgm:prSet phldrT="[Text]" custT="1"/>
      <dgm:spPr>
        <a:solidFill>
          <a:srgbClr val="7030A0"/>
        </a:solidFill>
      </dgm:spPr>
      <dgm:t>
        <a:bodyPr/>
        <a:lstStyle/>
        <a:p>
          <a:pPr algn="l"/>
          <a:r>
            <a:rPr lang="en-GB" sz="1200" b="1" noProof="1">
              <a:solidFill>
                <a:schemeClr val="bg1"/>
              </a:solidFill>
              <a:latin typeface="Arial" panose="020B0604020202020204" pitchFamily="34" charset="0"/>
              <a:ea typeface="Verdana" panose="020B0604030504040204" pitchFamily="34" charset="0"/>
              <a:cs typeface="Arial" panose="020B0604020202020204" pitchFamily="34" charset="0"/>
            </a:rPr>
            <a:t>NEW! Guidance Paper </a:t>
          </a:r>
          <a:r>
            <a:rPr lang="en-US" sz="1200" b="1" noProof="1">
              <a:solidFill>
                <a:schemeClr val="bg1"/>
              </a:solidFill>
              <a:latin typeface="Arial" panose="020B0604020202020204" pitchFamily="34" charset="0"/>
              <a:ea typeface="Verdana" panose="020B0604030504040204" pitchFamily="34" charset="0"/>
              <a:cs typeface="Arial" panose="020B0604020202020204" pitchFamily="34" charset="0"/>
            </a:rPr>
            <a:t>for Embedding the EUSDR into EU Programmes - FROM ACTIONS TO FUNDING: </a:t>
          </a:r>
          <a:r>
            <a:rPr lang="en-GB" sz="1200" dirty="0">
              <a:latin typeface="Arial" panose="020B0604020202020204" pitchFamily="34" charset="0"/>
              <a:cs typeface="Arial" panose="020B0604020202020204" pitchFamily="34" charset="0"/>
            </a:rPr>
            <a:t>further possible course of action, also putting emphasis on embedding the EUSDR in non-EU countries</a:t>
          </a:r>
          <a:endParaRPr lang="de-DE" sz="1200" dirty="0">
            <a:latin typeface="Arial" panose="020B0604020202020204" pitchFamily="34" charset="0"/>
            <a:cs typeface="Arial" panose="020B0604020202020204" pitchFamily="34" charset="0"/>
          </a:endParaRPr>
        </a:p>
      </dgm:t>
    </dgm:pt>
    <dgm:pt modelId="{3815EE38-DB09-4C29-A5F3-881DD00432B2}" type="parTrans" cxnId="{6A4BF084-9452-4617-88FD-4376CB7D4DDF}">
      <dgm:prSet/>
      <dgm:spPr/>
      <dgm:t>
        <a:bodyPr/>
        <a:lstStyle/>
        <a:p>
          <a:endParaRPr lang="de-DE"/>
        </a:p>
      </dgm:t>
    </dgm:pt>
    <dgm:pt modelId="{F846A086-1BED-4250-B28B-895486628DE8}" type="sibTrans" cxnId="{6A4BF084-9452-4617-88FD-4376CB7D4DDF}">
      <dgm:prSet/>
      <dgm:spPr/>
      <dgm:t>
        <a:bodyPr/>
        <a:lstStyle/>
        <a:p>
          <a:endParaRPr lang="de-DE"/>
        </a:p>
      </dgm:t>
    </dgm:pt>
    <dgm:pt modelId="{225DE0C5-4DC3-40FC-9C27-5A70AAC73DCB}">
      <dgm:prSet/>
      <dgm:spPr/>
      <dgm:t>
        <a:bodyPr/>
        <a:lstStyle/>
        <a:p>
          <a:r>
            <a:rPr lang="en-GB" b="1" noProof="0" dirty="0">
              <a:latin typeface="Arial" panose="020B0604020202020204" pitchFamily="34" charset="0"/>
              <a:cs typeface="Arial" panose="020B0604020202020204" pitchFamily="34" charset="0"/>
            </a:rPr>
            <a:t>UPDATED! The EUSDR Embedding Tool (Annex 1a): </a:t>
          </a:r>
          <a:r>
            <a:rPr lang="en-GB" noProof="0" dirty="0">
              <a:latin typeface="Arial" panose="020B0604020202020204" pitchFamily="34" charset="0"/>
              <a:cs typeface="Arial" panose="020B0604020202020204" pitchFamily="34" charset="0"/>
            </a:rPr>
            <a:t>Actions of the EUSDR AP and of the shortlisted strategic topics, which have been in each case allocated to possible EU funds, IPA III and NDICI funds as well as to the Annexes D of the Country Reports 2019 and 2020</a:t>
          </a:r>
          <a:endParaRPr lang="de-DE" dirty="0"/>
        </a:p>
      </dgm:t>
    </dgm:pt>
    <dgm:pt modelId="{002A1090-525F-439B-AD6D-C56CD902E51C}" type="parTrans" cxnId="{6C923600-CA4F-4313-868B-9251D424B588}">
      <dgm:prSet/>
      <dgm:spPr/>
      <dgm:t>
        <a:bodyPr/>
        <a:lstStyle/>
        <a:p>
          <a:endParaRPr lang="de-DE"/>
        </a:p>
      </dgm:t>
    </dgm:pt>
    <dgm:pt modelId="{A203584E-3DB5-469D-B383-A3F523252130}" type="sibTrans" cxnId="{6C923600-CA4F-4313-868B-9251D424B588}">
      <dgm:prSet/>
      <dgm:spPr/>
      <dgm:t>
        <a:bodyPr/>
        <a:lstStyle/>
        <a:p>
          <a:endParaRPr lang="de-DE"/>
        </a:p>
      </dgm:t>
    </dgm:pt>
    <dgm:pt modelId="{FC1CC0B2-31C3-45E0-AF2E-10A52CC8661C}">
      <dgm:prSet/>
      <dgm:spPr/>
      <dgm:t>
        <a:bodyPr/>
        <a:lstStyle/>
        <a:p>
          <a:r>
            <a:rPr lang="en-GB" b="1" dirty="0">
              <a:latin typeface="Arial" panose="020B0604020202020204" pitchFamily="34" charset="0"/>
              <a:cs typeface="Arial" panose="020B0604020202020204" pitchFamily="34" charset="0"/>
            </a:rPr>
            <a:t>UPDATED! Sources for content of funding instruments (Annex 1b): </a:t>
          </a:r>
          <a:r>
            <a:rPr lang="en-GB" dirty="0">
              <a:latin typeface="Arial" panose="020B0604020202020204" pitchFamily="34" charset="0"/>
              <a:cs typeface="Arial" panose="020B0604020202020204" pitchFamily="34" charset="0"/>
            </a:rPr>
            <a:t>a compilation of funding instrument sources to support PACs in their selection of strategic topics and NCs in approaching the MAs.</a:t>
          </a:r>
          <a:endParaRPr lang="de-DE" dirty="0">
            <a:latin typeface="Arial" panose="020B0604020202020204" pitchFamily="34" charset="0"/>
            <a:cs typeface="Arial" panose="020B0604020202020204" pitchFamily="34" charset="0"/>
          </a:endParaRPr>
        </a:p>
      </dgm:t>
    </dgm:pt>
    <dgm:pt modelId="{C9A94EFB-EC7A-4606-97D3-4F348F093BED}" type="parTrans" cxnId="{C36BA31D-51D8-4AD9-9AAB-8E076C785BEC}">
      <dgm:prSet/>
      <dgm:spPr/>
      <dgm:t>
        <a:bodyPr/>
        <a:lstStyle/>
        <a:p>
          <a:endParaRPr lang="de-DE"/>
        </a:p>
      </dgm:t>
    </dgm:pt>
    <dgm:pt modelId="{82635BD9-6631-4048-890E-DD155D6045E9}" type="sibTrans" cxnId="{C36BA31D-51D8-4AD9-9AAB-8E076C785BEC}">
      <dgm:prSet/>
      <dgm:spPr/>
      <dgm:t>
        <a:bodyPr/>
        <a:lstStyle/>
        <a:p>
          <a:endParaRPr lang="de-DE"/>
        </a:p>
      </dgm:t>
    </dgm:pt>
    <dgm:pt modelId="{ECAE2620-F2AB-4C90-8DF3-A5A9E99698AB}">
      <dgm:prSet custT="1"/>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EUSDR EMBEDDING – FROM WORDS TO ACTION! Discussion Paper:</a:t>
          </a:r>
          <a:r>
            <a:rPr lang="en-GB" sz="1200" dirty="0">
              <a:latin typeface="Arial" panose="020B0604020202020204" pitchFamily="34" charset="0"/>
              <a:cs typeface="Arial" panose="020B0604020202020204" pitchFamily="34" charset="0"/>
            </a:rPr>
            <a:t> discussion paper on further potential tools and processes for embedding initiated under the SK EUSDR PRESIDENCY</a:t>
          </a:r>
          <a:endParaRPr lang="de-DE" sz="1200" dirty="0">
            <a:latin typeface="Arial" panose="020B0604020202020204" pitchFamily="34" charset="0"/>
            <a:cs typeface="Arial" panose="020B0604020202020204" pitchFamily="34" charset="0"/>
          </a:endParaRPr>
        </a:p>
      </dgm:t>
    </dgm:pt>
    <dgm:pt modelId="{3AFD103D-BB2C-4FE9-BF95-EB3A7A2992B5}" type="parTrans" cxnId="{88133883-B7E7-4F9A-9EFD-2CC9AAA246EA}">
      <dgm:prSet/>
      <dgm:spPr/>
      <dgm:t>
        <a:bodyPr/>
        <a:lstStyle/>
        <a:p>
          <a:endParaRPr lang="de-DE"/>
        </a:p>
      </dgm:t>
    </dgm:pt>
    <dgm:pt modelId="{9E296AFD-9021-4EBE-B545-5A3387A1BAFB}" type="sibTrans" cxnId="{88133883-B7E7-4F9A-9EFD-2CC9AAA246EA}">
      <dgm:prSet/>
      <dgm:spPr/>
      <dgm:t>
        <a:bodyPr/>
        <a:lstStyle/>
        <a:p>
          <a:endParaRPr lang="de-DE"/>
        </a:p>
      </dgm:t>
    </dgm:pt>
    <dgm:pt modelId="{0C137767-0CFD-4BB9-A0C0-C3AECD17616A}">
      <dgm:prSet custT="1"/>
      <dgm:spPr>
        <a:solidFill>
          <a:srgbClr val="0E4194"/>
        </a:solidFill>
      </dgm:spPr>
      <dgm:t>
        <a:bodyPr/>
        <a:lstStyle/>
        <a:p>
          <a:pPr marL="0" marR="0" lvl="0" indent="0" defTabSz="914400" eaLnBrk="1" fontAlgn="auto" latinLnBrk="0" hangingPunct="1">
            <a:lnSpc>
              <a:spcPct val="100000"/>
            </a:lnSpc>
            <a:spcBef>
              <a:spcPts val="0"/>
            </a:spcBef>
            <a:spcAft>
              <a:spcPts val="0"/>
            </a:spcAft>
            <a:buClrTx/>
            <a:buSzTx/>
            <a:buFontTx/>
            <a:buNone/>
            <a:tabLst/>
            <a:defRPr/>
          </a:pPr>
          <a:br>
            <a:rPr lang="en-GB" sz="1200" b="1" dirty="0">
              <a:latin typeface="Arial" panose="020B0604020202020204" pitchFamily="34" charset="0"/>
              <a:cs typeface="Arial" panose="020B0604020202020204" pitchFamily="34" charset="0"/>
            </a:rPr>
          </a:br>
          <a:r>
            <a:rPr lang="en-GB" sz="1200" b="1" dirty="0">
              <a:latin typeface="Arial" panose="020B0604020202020204" pitchFamily="34" charset="0"/>
              <a:cs typeface="Arial" panose="020B0604020202020204" pitchFamily="34" charset="0"/>
            </a:rPr>
            <a:t>Updated! Overview of surveys of EUSDR MA Networks (ERDF/CF and IPA/NDICI): </a:t>
          </a:r>
          <a:r>
            <a:rPr lang="en-GB" sz="1200" dirty="0">
              <a:latin typeface="Arial" panose="020B0604020202020204" pitchFamily="34" charset="0"/>
              <a:cs typeface="Arial" panose="020B0604020202020204" pitchFamily="34" charset="0"/>
            </a:rPr>
            <a:t>Based on the results of the surveys conducted in spring 2021, documents were designed to better </a:t>
          </a:r>
          <a:r>
            <a:rPr lang="en-GB" sz="1200" noProof="1">
              <a:latin typeface="Arial" panose="020B0604020202020204" pitchFamily="34" charset="0"/>
              <a:ea typeface="Verdana" panose="020B0604030504040204" pitchFamily="34" charset="0"/>
              <a:cs typeface="Arial" panose="020B0604020202020204" pitchFamily="34" charset="0"/>
            </a:rPr>
            <a:t>align priorities of the programmes to the actions/shortlisted strategic topics of the EUSDR</a:t>
          </a:r>
          <a:endParaRPr lang="de-DE" sz="1200" b="0" dirty="0">
            <a:latin typeface="Arial" panose="020B0604020202020204" pitchFamily="34" charset="0"/>
            <a:cs typeface="Arial" panose="020B0604020202020204" pitchFamily="34" charset="0"/>
          </a:endParaRPr>
        </a:p>
        <a:p>
          <a:pPr lvl="0" defTabSz="533400">
            <a:lnSpc>
              <a:spcPct val="90000"/>
            </a:lnSpc>
            <a:spcBef>
              <a:spcPct val="0"/>
            </a:spcBef>
            <a:spcAft>
              <a:spcPct val="35000"/>
            </a:spcAft>
          </a:pPr>
          <a:endParaRPr lang="de-DE" sz="1200" dirty="0">
            <a:latin typeface="Arial" panose="020B0604020202020204" pitchFamily="34" charset="0"/>
            <a:cs typeface="Arial" panose="020B0604020202020204" pitchFamily="34" charset="0"/>
          </a:endParaRPr>
        </a:p>
      </dgm:t>
    </dgm:pt>
    <dgm:pt modelId="{9423EFF2-BD18-4605-A9D0-28811FB534FF}" type="parTrans" cxnId="{A2C914FA-E9D7-4429-9542-E042F0CB648C}">
      <dgm:prSet/>
      <dgm:spPr/>
      <dgm:t>
        <a:bodyPr/>
        <a:lstStyle/>
        <a:p>
          <a:endParaRPr lang="de-DE"/>
        </a:p>
      </dgm:t>
    </dgm:pt>
    <dgm:pt modelId="{F7F1C3A3-248F-475A-B546-7F97F20EB9EC}" type="sibTrans" cxnId="{A2C914FA-E9D7-4429-9542-E042F0CB648C}">
      <dgm:prSet/>
      <dgm:spPr/>
      <dgm:t>
        <a:bodyPr/>
        <a:lstStyle/>
        <a:p>
          <a:endParaRPr lang="de-DE"/>
        </a:p>
      </dgm:t>
    </dgm:pt>
    <dgm:pt modelId="{57C8BD27-FFD9-4072-B47E-38F13418D2BF}">
      <dgm:prSet/>
      <dgm:spPr/>
      <dgm:t>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800" b="1" dirty="0">
              <a:latin typeface="Arial" panose="020B0604020202020204" pitchFamily="34" charset="0"/>
              <a:cs typeface="Arial" panose="020B0604020202020204" pitchFamily="34" charset="0"/>
            </a:rPr>
            <a:t>MA Leaflet to embed the EUSDR into EU programmes 2021 – 2027: </a:t>
          </a:r>
          <a:r>
            <a:rPr lang="en-GB" sz="1800" dirty="0">
              <a:latin typeface="Arial" panose="020B0604020202020204" pitchFamily="34" charset="0"/>
              <a:cs typeface="Arial" panose="020B0604020202020204" pitchFamily="34" charset="0"/>
            </a:rPr>
            <a:t>the how, the why, the what summary of EUSDR embedding for representatives of managing/programming authorities, NCs, PACs and other stakeholders working on embedding into EU programmes</a:t>
          </a:r>
          <a:endParaRPr lang="de-DE" dirty="0"/>
        </a:p>
      </dgm:t>
    </dgm:pt>
    <dgm:pt modelId="{9F0A8119-BF12-422F-92AD-7CA9E34F2907}" type="parTrans" cxnId="{693ED186-1502-4070-8CE4-29FC69F28C2B}">
      <dgm:prSet/>
      <dgm:spPr/>
      <dgm:t>
        <a:bodyPr/>
        <a:lstStyle/>
        <a:p>
          <a:endParaRPr lang="de-DE"/>
        </a:p>
      </dgm:t>
    </dgm:pt>
    <dgm:pt modelId="{0B530CC8-CE6F-4E2E-9A3F-90BFA592BD32}" type="sibTrans" cxnId="{693ED186-1502-4070-8CE4-29FC69F28C2B}">
      <dgm:prSet/>
      <dgm:spPr/>
      <dgm:t>
        <a:bodyPr/>
        <a:lstStyle/>
        <a:p>
          <a:endParaRPr lang="de-DE"/>
        </a:p>
      </dgm:t>
    </dgm:pt>
    <dgm:pt modelId="{2BCC6AF9-BA3A-4EDE-B031-7A4C51789CFB}" type="pres">
      <dgm:prSet presAssocID="{A8E9DE1E-8709-4F90-AF18-DF987BA7FBFE}" presName="linearFlow" presStyleCnt="0">
        <dgm:presLayoutVars>
          <dgm:dir/>
          <dgm:resizeHandles val="exact"/>
        </dgm:presLayoutVars>
      </dgm:prSet>
      <dgm:spPr/>
    </dgm:pt>
    <dgm:pt modelId="{6E0C8712-548F-4307-9EC2-26936F90B48C}" type="pres">
      <dgm:prSet presAssocID="{6555DDD4-8F82-41FD-8985-1650117FC3AA}" presName="composite" presStyleCnt="0"/>
      <dgm:spPr/>
    </dgm:pt>
    <dgm:pt modelId="{45F2F655-DB17-4AFE-8F40-B889BEB43EF2}" type="pres">
      <dgm:prSet presAssocID="{6555DDD4-8F82-41FD-8985-1650117FC3AA}" presName="imgShp" presStyleLbl="fgImgPlace1" presStyleIdx="0"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dgm:spPr>
    </dgm:pt>
    <dgm:pt modelId="{CC39DB62-275B-480F-930D-61298A18BE2A}" type="pres">
      <dgm:prSet presAssocID="{6555DDD4-8F82-41FD-8985-1650117FC3AA}" presName="txShp" presStyleLbl="node1" presStyleIdx="0" presStyleCnt="7">
        <dgm:presLayoutVars>
          <dgm:bulletEnabled val="1"/>
        </dgm:presLayoutVars>
      </dgm:prSet>
      <dgm:spPr/>
    </dgm:pt>
    <dgm:pt modelId="{A9D18F37-6EC1-45B8-B419-4080EC5B3E83}" type="pres">
      <dgm:prSet presAssocID="{1AAC18E5-ECA3-4A4C-903A-45EF9A2B6B5D}" presName="spacing" presStyleCnt="0"/>
      <dgm:spPr/>
    </dgm:pt>
    <dgm:pt modelId="{58E9FD40-049A-4B96-8772-AF3BA833FE27}" type="pres">
      <dgm:prSet presAssocID="{225DE0C5-4DC3-40FC-9C27-5A70AAC73DCB}" presName="composite" presStyleCnt="0"/>
      <dgm:spPr/>
    </dgm:pt>
    <dgm:pt modelId="{CCF2C7C6-73C5-4926-B1AA-623E4F6CC659}" type="pres">
      <dgm:prSet presAssocID="{225DE0C5-4DC3-40FC-9C27-5A70AAC73DCB}" presName="imgShp" presStyleLbl="fgImgPlace1" presStyleIdx="1"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dgm:spPr>
    </dgm:pt>
    <dgm:pt modelId="{017CA0E4-23E9-401D-A15C-978424A27FC2}" type="pres">
      <dgm:prSet presAssocID="{225DE0C5-4DC3-40FC-9C27-5A70AAC73DCB}" presName="txShp" presStyleLbl="node1" presStyleIdx="1" presStyleCnt="7">
        <dgm:presLayoutVars>
          <dgm:bulletEnabled val="1"/>
        </dgm:presLayoutVars>
      </dgm:prSet>
      <dgm:spPr/>
    </dgm:pt>
    <dgm:pt modelId="{4E87A8F7-503F-4CD0-B3B6-49EB97269891}" type="pres">
      <dgm:prSet presAssocID="{A203584E-3DB5-469D-B383-A3F523252130}" presName="spacing" presStyleCnt="0"/>
      <dgm:spPr/>
    </dgm:pt>
    <dgm:pt modelId="{7E9FFFBC-6488-4B89-9F48-DED21DB44BBE}" type="pres">
      <dgm:prSet presAssocID="{FC1CC0B2-31C3-45E0-AF2E-10A52CC8661C}" presName="composite" presStyleCnt="0"/>
      <dgm:spPr/>
    </dgm:pt>
    <dgm:pt modelId="{51C1790F-B7D8-4E1E-AA9F-D569E4D0EA90}" type="pres">
      <dgm:prSet presAssocID="{FC1CC0B2-31C3-45E0-AF2E-10A52CC8661C}" presName="imgShp" presStyleLbl="fgImgPlace1" presStyleIdx="2"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dgm:spPr>
    </dgm:pt>
    <dgm:pt modelId="{56E91AED-1587-4FFF-94DA-FB1160333F8A}" type="pres">
      <dgm:prSet presAssocID="{FC1CC0B2-31C3-45E0-AF2E-10A52CC8661C}" presName="txShp" presStyleLbl="node1" presStyleIdx="2" presStyleCnt="7">
        <dgm:presLayoutVars>
          <dgm:bulletEnabled val="1"/>
        </dgm:presLayoutVars>
      </dgm:prSet>
      <dgm:spPr/>
    </dgm:pt>
    <dgm:pt modelId="{F31001EB-BB8F-4BF2-A076-344DDCB62CAF}" type="pres">
      <dgm:prSet presAssocID="{82635BD9-6631-4048-890E-DD155D6045E9}" presName="spacing" presStyleCnt="0"/>
      <dgm:spPr/>
    </dgm:pt>
    <dgm:pt modelId="{2F04F0E6-3D92-4DDC-B995-3A2315D57CDC}" type="pres">
      <dgm:prSet presAssocID="{57C8BD27-FFD9-4072-B47E-38F13418D2BF}" presName="composite" presStyleCnt="0"/>
      <dgm:spPr/>
    </dgm:pt>
    <dgm:pt modelId="{685961ED-C2EB-418C-BC54-482DCBD21EA2}" type="pres">
      <dgm:prSet presAssocID="{57C8BD27-FFD9-4072-B47E-38F13418D2BF}" presName="imgShp" presStyleLbl="fgImgPlace1" presStyleIdx="3"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dgm:spPr>
    </dgm:pt>
    <dgm:pt modelId="{8DAA0376-15BB-4962-8AC6-2F1E1F372598}" type="pres">
      <dgm:prSet presAssocID="{57C8BD27-FFD9-4072-B47E-38F13418D2BF}" presName="txShp" presStyleLbl="node1" presStyleIdx="3" presStyleCnt="7">
        <dgm:presLayoutVars>
          <dgm:bulletEnabled val="1"/>
        </dgm:presLayoutVars>
      </dgm:prSet>
      <dgm:spPr/>
    </dgm:pt>
    <dgm:pt modelId="{2ABFEB4B-E557-492C-9A29-D95A5C3F90FC}" type="pres">
      <dgm:prSet presAssocID="{0B530CC8-CE6F-4E2E-9A3F-90BFA592BD32}" presName="spacing" presStyleCnt="0"/>
      <dgm:spPr/>
    </dgm:pt>
    <dgm:pt modelId="{1A09FF14-E703-4EFB-B3F8-7F0DB7937664}" type="pres">
      <dgm:prSet presAssocID="{ECAE2620-F2AB-4C90-8DF3-A5A9E99698AB}" presName="composite" presStyleCnt="0"/>
      <dgm:spPr/>
    </dgm:pt>
    <dgm:pt modelId="{2263E7B7-ABAC-453C-A12A-1487A35DAE17}" type="pres">
      <dgm:prSet presAssocID="{ECAE2620-F2AB-4C90-8DF3-A5A9E99698AB}" presName="imgShp" presStyleLbl="fgImgPlace1" presStyleIdx="4"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dgm:spPr>
    </dgm:pt>
    <dgm:pt modelId="{7A0502A2-1827-4B42-A1EC-9C067B7E8511}" type="pres">
      <dgm:prSet presAssocID="{ECAE2620-F2AB-4C90-8DF3-A5A9E99698AB}" presName="txShp" presStyleLbl="node1" presStyleIdx="4" presStyleCnt="7">
        <dgm:presLayoutVars>
          <dgm:bulletEnabled val="1"/>
        </dgm:presLayoutVars>
      </dgm:prSet>
      <dgm:spPr/>
    </dgm:pt>
    <dgm:pt modelId="{45297E5D-9DDE-44A2-8DE9-6B09637E2BD4}" type="pres">
      <dgm:prSet presAssocID="{9E296AFD-9021-4EBE-B545-5A3387A1BAFB}" presName="spacing" presStyleCnt="0"/>
      <dgm:spPr/>
    </dgm:pt>
    <dgm:pt modelId="{2885FB1D-F09D-40A6-9DA9-0EC00E587088}" type="pres">
      <dgm:prSet presAssocID="{0C137767-0CFD-4BB9-A0C0-C3AECD17616A}" presName="composite" presStyleCnt="0"/>
      <dgm:spPr/>
    </dgm:pt>
    <dgm:pt modelId="{3CDC0961-D5E7-4BB5-819D-CAED0D7722C4}" type="pres">
      <dgm:prSet presAssocID="{0C137767-0CFD-4BB9-A0C0-C3AECD17616A}" presName="imgShp" presStyleLbl="fgImgPlace1" presStyleIdx="5"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dgm:spPr>
    </dgm:pt>
    <dgm:pt modelId="{3EA31A3A-E6EC-4DC7-A347-ACBC45EB8353}" type="pres">
      <dgm:prSet presAssocID="{0C137767-0CFD-4BB9-A0C0-C3AECD17616A}" presName="txShp" presStyleLbl="node1" presStyleIdx="5" presStyleCnt="7">
        <dgm:presLayoutVars>
          <dgm:bulletEnabled val="1"/>
        </dgm:presLayoutVars>
      </dgm:prSet>
      <dgm:spPr/>
    </dgm:pt>
    <dgm:pt modelId="{4EA06B3E-1E65-4062-98B9-67993B5C9B4D}" type="pres">
      <dgm:prSet presAssocID="{F7F1C3A3-248F-475A-B546-7F97F20EB9EC}" presName="spacing" presStyleCnt="0"/>
      <dgm:spPr/>
    </dgm:pt>
    <dgm:pt modelId="{2E22C517-9BD9-4553-910B-DDFBF0A15EC2}" type="pres">
      <dgm:prSet presAssocID="{526B86A1-EC07-402F-9ED5-F9D64CD1605C}" presName="composite" presStyleCnt="0"/>
      <dgm:spPr/>
    </dgm:pt>
    <dgm:pt modelId="{2FA5E23C-36F0-42BA-B023-36711E9ED11B}" type="pres">
      <dgm:prSet presAssocID="{526B86A1-EC07-402F-9ED5-F9D64CD1605C}" presName="imgShp" presStyleLbl="fgImgPlace1" presStyleIdx="6" presStyleCnt="7"/>
      <dgm:spPr>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dgm:spPr>
    </dgm:pt>
    <dgm:pt modelId="{1BD9B937-89FC-472F-A513-5B673C7B8359}" type="pres">
      <dgm:prSet presAssocID="{526B86A1-EC07-402F-9ED5-F9D64CD1605C}" presName="txShp" presStyleLbl="node1" presStyleIdx="6" presStyleCnt="7">
        <dgm:presLayoutVars>
          <dgm:bulletEnabled val="1"/>
        </dgm:presLayoutVars>
      </dgm:prSet>
      <dgm:spPr/>
    </dgm:pt>
  </dgm:ptLst>
  <dgm:cxnLst>
    <dgm:cxn modelId="{6C923600-CA4F-4313-868B-9251D424B588}" srcId="{A8E9DE1E-8709-4F90-AF18-DF987BA7FBFE}" destId="{225DE0C5-4DC3-40FC-9C27-5A70AAC73DCB}" srcOrd="1" destOrd="0" parTransId="{002A1090-525F-439B-AD6D-C56CD902E51C}" sibTransId="{A203584E-3DB5-469D-B383-A3F523252130}"/>
    <dgm:cxn modelId="{C36BA31D-51D8-4AD9-9AAB-8E076C785BEC}" srcId="{A8E9DE1E-8709-4F90-AF18-DF987BA7FBFE}" destId="{FC1CC0B2-31C3-45E0-AF2E-10A52CC8661C}" srcOrd="2" destOrd="0" parTransId="{C9A94EFB-EC7A-4606-97D3-4F348F093BED}" sibTransId="{82635BD9-6631-4048-890E-DD155D6045E9}"/>
    <dgm:cxn modelId="{B6089C2D-6174-4904-9D81-79264EB613B2}" type="presOf" srcId="{FC1CC0B2-31C3-45E0-AF2E-10A52CC8661C}" destId="{56E91AED-1587-4FFF-94DA-FB1160333F8A}" srcOrd="0" destOrd="0" presId="urn:microsoft.com/office/officeart/2005/8/layout/vList3"/>
    <dgm:cxn modelId="{1F508A3A-C5B4-463F-AAA1-7AA74AF60452}" type="presOf" srcId="{526B86A1-EC07-402F-9ED5-F9D64CD1605C}" destId="{1BD9B937-89FC-472F-A513-5B673C7B8359}" srcOrd="0" destOrd="0" presId="urn:microsoft.com/office/officeart/2005/8/layout/vList3"/>
    <dgm:cxn modelId="{453C6E3E-8275-4B83-B318-2539968F0919}" type="presOf" srcId="{A8E9DE1E-8709-4F90-AF18-DF987BA7FBFE}" destId="{2BCC6AF9-BA3A-4EDE-B031-7A4C51789CFB}" srcOrd="0" destOrd="0" presId="urn:microsoft.com/office/officeart/2005/8/layout/vList3"/>
    <dgm:cxn modelId="{F1071664-CD88-43F9-BC70-55A1A26A58D3}" type="presOf" srcId="{0C137767-0CFD-4BB9-A0C0-C3AECD17616A}" destId="{3EA31A3A-E6EC-4DC7-A347-ACBC45EB8353}" srcOrd="0" destOrd="0" presId="urn:microsoft.com/office/officeart/2005/8/layout/vList3"/>
    <dgm:cxn modelId="{3CD6D544-65D3-4EBB-92FE-5E998E3E2D12}" type="presOf" srcId="{57C8BD27-FFD9-4072-B47E-38F13418D2BF}" destId="{8DAA0376-15BB-4962-8AC6-2F1E1F372598}" srcOrd="0" destOrd="0" presId="urn:microsoft.com/office/officeart/2005/8/layout/vList3"/>
    <dgm:cxn modelId="{0B59524B-0F0B-4D25-9FA6-832D5B979F09}" type="presOf" srcId="{ECAE2620-F2AB-4C90-8DF3-A5A9E99698AB}" destId="{7A0502A2-1827-4B42-A1EC-9C067B7E8511}" srcOrd="0" destOrd="0" presId="urn:microsoft.com/office/officeart/2005/8/layout/vList3"/>
    <dgm:cxn modelId="{7B4EEC70-5D47-49BF-9E3F-4902C08D114D}" srcId="{A8E9DE1E-8709-4F90-AF18-DF987BA7FBFE}" destId="{6555DDD4-8F82-41FD-8985-1650117FC3AA}" srcOrd="0" destOrd="0" parTransId="{0ACA5AB6-072A-4CAE-8589-B131E38F7819}" sibTransId="{1AAC18E5-ECA3-4A4C-903A-45EF9A2B6B5D}"/>
    <dgm:cxn modelId="{B3C76078-0089-4FA6-B84F-F5E20282E737}" type="presOf" srcId="{225DE0C5-4DC3-40FC-9C27-5A70AAC73DCB}" destId="{017CA0E4-23E9-401D-A15C-978424A27FC2}" srcOrd="0" destOrd="0" presId="urn:microsoft.com/office/officeart/2005/8/layout/vList3"/>
    <dgm:cxn modelId="{88133883-B7E7-4F9A-9EFD-2CC9AAA246EA}" srcId="{A8E9DE1E-8709-4F90-AF18-DF987BA7FBFE}" destId="{ECAE2620-F2AB-4C90-8DF3-A5A9E99698AB}" srcOrd="4" destOrd="0" parTransId="{3AFD103D-BB2C-4FE9-BF95-EB3A7A2992B5}" sibTransId="{9E296AFD-9021-4EBE-B545-5A3387A1BAFB}"/>
    <dgm:cxn modelId="{6A4BF084-9452-4617-88FD-4376CB7D4DDF}" srcId="{A8E9DE1E-8709-4F90-AF18-DF987BA7FBFE}" destId="{526B86A1-EC07-402F-9ED5-F9D64CD1605C}" srcOrd="6" destOrd="0" parTransId="{3815EE38-DB09-4C29-A5F3-881DD00432B2}" sibTransId="{F846A086-1BED-4250-B28B-895486628DE8}"/>
    <dgm:cxn modelId="{693ED186-1502-4070-8CE4-29FC69F28C2B}" srcId="{A8E9DE1E-8709-4F90-AF18-DF987BA7FBFE}" destId="{57C8BD27-FFD9-4072-B47E-38F13418D2BF}" srcOrd="3" destOrd="0" parTransId="{9F0A8119-BF12-422F-92AD-7CA9E34F2907}" sibTransId="{0B530CC8-CE6F-4E2E-9A3F-90BFA592BD32}"/>
    <dgm:cxn modelId="{5D67A2D6-B7AE-4026-8C90-0F3E0F6D37C2}" type="presOf" srcId="{6555DDD4-8F82-41FD-8985-1650117FC3AA}" destId="{CC39DB62-275B-480F-930D-61298A18BE2A}" srcOrd="0" destOrd="0" presId="urn:microsoft.com/office/officeart/2005/8/layout/vList3"/>
    <dgm:cxn modelId="{A2C914FA-E9D7-4429-9542-E042F0CB648C}" srcId="{A8E9DE1E-8709-4F90-AF18-DF987BA7FBFE}" destId="{0C137767-0CFD-4BB9-A0C0-C3AECD17616A}" srcOrd="5" destOrd="0" parTransId="{9423EFF2-BD18-4605-A9D0-28811FB534FF}" sibTransId="{F7F1C3A3-248F-475A-B546-7F97F20EB9EC}"/>
    <dgm:cxn modelId="{2ED5B12C-40BA-4D68-871A-6FED5AA02BA7}" type="presParOf" srcId="{2BCC6AF9-BA3A-4EDE-B031-7A4C51789CFB}" destId="{6E0C8712-548F-4307-9EC2-26936F90B48C}" srcOrd="0" destOrd="0" presId="urn:microsoft.com/office/officeart/2005/8/layout/vList3"/>
    <dgm:cxn modelId="{11C408F6-0471-4A98-87D7-B7B1846831FA}" type="presParOf" srcId="{6E0C8712-548F-4307-9EC2-26936F90B48C}" destId="{45F2F655-DB17-4AFE-8F40-B889BEB43EF2}" srcOrd="0" destOrd="0" presId="urn:microsoft.com/office/officeart/2005/8/layout/vList3"/>
    <dgm:cxn modelId="{DD616691-E025-4961-8A0D-6774268034D5}" type="presParOf" srcId="{6E0C8712-548F-4307-9EC2-26936F90B48C}" destId="{CC39DB62-275B-480F-930D-61298A18BE2A}" srcOrd="1" destOrd="0" presId="urn:microsoft.com/office/officeart/2005/8/layout/vList3"/>
    <dgm:cxn modelId="{6D451C06-DD89-401F-9E52-F2C31FEAEC8A}" type="presParOf" srcId="{2BCC6AF9-BA3A-4EDE-B031-7A4C51789CFB}" destId="{A9D18F37-6EC1-45B8-B419-4080EC5B3E83}" srcOrd="1" destOrd="0" presId="urn:microsoft.com/office/officeart/2005/8/layout/vList3"/>
    <dgm:cxn modelId="{A9E72437-DB42-48C2-B678-19F5A3A5CCB2}" type="presParOf" srcId="{2BCC6AF9-BA3A-4EDE-B031-7A4C51789CFB}" destId="{58E9FD40-049A-4B96-8772-AF3BA833FE27}" srcOrd="2" destOrd="0" presId="urn:microsoft.com/office/officeart/2005/8/layout/vList3"/>
    <dgm:cxn modelId="{F4E81D99-7746-419D-A30D-58483C24545B}" type="presParOf" srcId="{58E9FD40-049A-4B96-8772-AF3BA833FE27}" destId="{CCF2C7C6-73C5-4926-B1AA-623E4F6CC659}" srcOrd="0" destOrd="0" presId="urn:microsoft.com/office/officeart/2005/8/layout/vList3"/>
    <dgm:cxn modelId="{270E20E5-1E24-4807-9E82-308C42888ADD}" type="presParOf" srcId="{58E9FD40-049A-4B96-8772-AF3BA833FE27}" destId="{017CA0E4-23E9-401D-A15C-978424A27FC2}" srcOrd="1" destOrd="0" presId="urn:microsoft.com/office/officeart/2005/8/layout/vList3"/>
    <dgm:cxn modelId="{1331DC38-1F26-482A-B782-D5D27F642A79}" type="presParOf" srcId="{2BCC6AF9-BA3A-4EDE-B031-7A4C51789CFB}" destId="{4E87A8F7-503F-4CD0-B3B6-49EB97269891}" srcOrd="3" destOrd="0" presId="urn:microsoft.com/office/officeart/2005/8/layout/vList3"/>
    <dgm:cxn modelId="{94F07E25-7F49-437F-B375-FDF3DEF05DAF}" type="presParOf" srcId="{2BCC6AF9-BA3A-4EDE-B031-7A4C51789CFB}" destId="{7E9FFFBC-6488-4B89-9F48-DED21DB44BBE}" srcOrd="4" destOrd="0" presId="urn:microsoft.com/office/officeart/2005/8/layout/vList3"/>
    <dgm:cxn modelId="{A8721F69-06F6-4492-877E-0AE3EDD12BE7}" type="presParOf" srcId="{7E9FFFBC-6488-4B89-9F48-DED21DB44BBE}" destId="{51C1790F-B7D8-4E1E-AA9F-D569E4D0EA90}" srcOrd="0" destOrd="0" presId="urn:microsoft.com/office/officeart/2005/8/layout/vList3"/>
    <dgm:cxn modelId="{EC737236-E126-4ADD-BC2F-9BA4A60D8345}" type="presParOf" srcId="{7E9FFFBC-6488-4B89-9F48-DED21DB44BBE}" destId="{56E91AED-1587-4FFF-94DA-FB1160333F8A}" srcOrd="1" destOrd="0" presId="urn:microsoft.com/office/officeart/2005/8/layout/vList3"/>
    <dgm:cxn modelId="{780A7F79-04FE-47A3-A494-1D2BF866597F}" type="presParOf" srcId="{2BCC6AF9-BA3A-4EDE-B031-7A4C51789CFB}" destId="{F31001EB-BB8F-4BF2-A076-344DDCB62CAF}" srcOrd="5" destOrd="0" presId="urn:microsoft.com/office/officeart/2005/8/layout/vList3"/>
    <dgm:cxn modelId="{3BDF4F5A-E19C-4537-BB92-666112779F88}" type="presParOf" srcId="{2BCC6AF9-BA3A-4EDE-B031-7A4C51789CFB}" destId="{2F04F0E6-3D92-4DDC-B995-3A2315D57CDC}" srcOrd="6" destOrd="0" presId="urn:microsoft.com/office/officeart/2005/8/layout/vList3"/>
    <dgm:cxn modelId="{93A4C128-5D16-4175-AD2D-6CE84658F9E4}" type="presParOf" srcId="{2F04F0E6-3D92-4DDC-B995-3A2315D57CDC}" destId="{685961ED-C2EB-418C-BC54-482DCBD21EA2}" srcOrd="0" destOrd="0" presId="urn:microsoft.com/office/officeart/2005/8/layout/vList3"/>
    <dgm:cxn modelId="{2EF8F211-8F84-4AC3-805E-EBD2B169BFCF}" type="presParOf" srcId="{2F04F0E6-3D92-4DDC-B995-3A2315D57CDC}" destId="{8DAA0376-15BB-4962-8AC6-2F1E1F372598}" srcOrd="1" destOrd="0" presId="urn:microsoft.com/office/officeart/2005/8/layout/vList3"/>
    <dgm:cxn modelId="{C07DF10C-51B3-4AD8-BDD6-128D3FA182D8}" type="presParOf" srcId="{2BCC6AF9-BA3A-4EDE-B031-7A4C51789CFB}" destId="{2ABFEB4B-E557-492C-9A29-D95A5C3F90FC}" srcOrd="7" destOrd="0" presId="urn:microsoft.com/office/officeart/2005/8/layout/vList3"/>
    <dgm:cxn modelId="{AE3B7630-2EC6-40A0-8054-92B360E86BF3}" type="presParOf" srcId="{2BCC6AF9-BA3A-4EDE-B031-7A4C51789CFB}" destId="{1A09FF14-E703-4EFB-B3F8-7F0DB7937664}" srcOrd="8" destOrd="0" presId="urn:microsoft.com/office/officeart/2005/8/layout/vList3"/>
    <dgm:cxn modelId="{D1BFDCDB-51A8-4863-9775-59B35B048928}" type="presParOf" srcId="{1A09FF14-E703-4EFB-B3F8-7F0DB7937664}" destId="{2263E7B7-ABAC-453C-A12A-1487A35DAE17}" srcOrd="0" destOrd="0" presId="urn:microsoft.com/office/officeart/2005/8/layout/vList3"/>
    <dgm:cxn modelId="{5A1B1938-14B8-4B16-AF86-2F4EDE721736}" type="presParOf" srcId="{1A09FF14-E703-4EFB-B3F8-7F0DB7937664}" destId="{7A0502A2-1827-4B42-A1EC-9C067B7E8511}" srcOrd="1" destOrd="0" presId="urn:microsoft.com/office/officeart/2005/8/layout/vList3"/>
    <dgm:cxn modelId="{96F16D15-1586-4189-9049-8D8D3B4B60AF}" type="presParOf" srcId="{2BCC6AF9-BA3A-4EDE-B031-7A4C51789CFB}" destId="{45297E5D-9DDE-44A2-8DE9-6B09637E2BD4}" srcOrd="9" destOrd="0" presId="urn:microsoft.com/office/officeart/2005/8/layout/vList3"/>
    <dgm:cxn modelId="{400774E0-BD4F-41B3-9AFD-28951F909702}" type="presParOf" srcId="{2BCC6AF9-BA3A-4EDE-B031-7A4C51789CFB}" destId="{2885FB1D-F09D-40A6-9DA9-0EC00E587088}" srcOrd="10" destOrd="0" presId="urn:microsoft.com/office/officeart/2005/8/layout/vList3"/>
    <dgm:cxn modelId="{AFEA9C6C-9758-429E-8D52-467C35BBCB11}" type="presParOf" srcId="{2885FB1D-F09D-40A6-9DA9-0EC00E587088}" destId="{3CDC0961-D5E7-4BB5-819D-CAED0D7722C4}" srcOrd="0" destOrd="0" presId="urn:microsoft.com/office/officeart/2005/8/layout/vList3"/>
    <dgm:cxn modelId="{CE48C62E-16FA-4F65-9A4C-AEEDF21CD0C5}" type="presParOf" srcId="{2885FB1D-F09D-40A6-9DA9-0EC00E587088}" destId="{3EA31A3A-E6EC-4DC7-A347-ACBC45EB8353}" srcOrd="1" destOrd="0" presId="urn:microsoft.com/office/officeart/2005/8/layout/vList3"/>
    <dgm:cxn modelId="{3A8C0CC2-1040-4038-9774-81CB5DAD3AF6}" type="presParOf" srcId="{2BCC6AF9-BA3A-4EDE-B031-7A4C51789CFB}" destId="{4EA06B3E-1E65-4062-98B9-67993B5C9B4D}" srcOrd="11" destOrd="0" presId="urn:microsoft.com/office/officeart/2005/8/layout/vList3"/>
    <dgm:cxn modelId="{D455E5C2-B832-4124-BACD-29D3C97CA49D}" type="presParOf" srcId="{2BCC6AF9-BA3A-4EDE-B031-7A4C51789CFB}" destId="{2E22C517-9BD9-4553-910B-DDFBF0A15EC2}" srcOrd="12" destOrd="0" presId="urn:microsoft.com/office/officeart/2005/8/layout/vList3"/>
    <dgm:cxn modelId="{B40F4438-94F3-4299-9586-5FEE5143E66D}" type="presParOf" srcId="{2E22C517-9BD9-4553-910B-DDFBF0A15EC2}" destId="{2FA5E23C-36F0-42BA-B023-36711E9ED11B}" srcOrd="0" destOrd="0" presId="urn:microsoft.com/office/officeart/2005/8/layout/vList3"/>
    <dgm:cxn modelId="{66838C8C-2798-4063-84EE-B1455277DB17}" type="presParOf" srcId="{2E22C517-9BD9-4553-910B-DDFBF0A15EC2}" destId="{1BD9B937-89FC-472F-A513-5B673C7B8359}" srcOrd="1" destOrd="0" presId="urn:microsoft.com/office/officeart/2005/8/layout/vList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39DB62-275B-480F-930D-61298A18BE2A}">
      <dsp:nvSpPr>
        <dsp:cNvPr id="0" name=""/>
        <dsp:cNvSpPr/>
      </dsp:nvSpPr>
      <dsp:spPr>
        <a:xfrm rot="10800000">
          <a:off x="2585283" y="1577"/>
          <a:ext cx="9799936" cy="467512"/>
        </a:xfrm>
        <a:prstGeom prst="homePlat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160" tIns="45720" rIns="85344" bIns="45720" numCol="1" spcCol="1270" anchor="ctr" anchorCtr="0">
          <a:noAutofit/>
        </a:bodyPr>
        <a:lstStyle/>
        <a:p>
          <a:pPr marL="0" lvl="0" indent="0" algn="ctr" defTabSz="533400">
            <a:lnSpc>
              <a:spcPct val="90000"/>
            </a:lnSpc>
            <a:spcBef>
              <a:spcPct val="0"/>
            </a:spcBef>
            <a:spcAft>
              <a:spcPct val="35000"/>
            </a:spcAft>
            <a:buNone/>
          </a:pPr>
          <a:r>
            <a:rPr lang="en-GB" sz="1200" b="1" kern="1200" dirty="0">
              <a:latin typeface="Arial" panose="020B0604020202020204" pitchFamily="34" charset="0"/>
              <a:cs typeface="Arial" panose="020B0604020202020204" pitchFamily="34" charset="0"/>
            </a:rPr>
            <a:t>The Guidance Paper for Embedding of the EUSDR : </a:t>
          </a:r>
          <a:r>
            <a:rPr lang="en-GB" sz="1200" kern="1200" dirty="0">
              <a:latin typeface="Arial" panose="020B0604020202020204" pitchFamily="34" charset="0"/>
              <a:cs typeface="Arial" panose="020B0604020202020204" pitchFamily="34" charset="0"/>
            </a:rPr>
            <a:t>comprehensive instructions for the EUSDR Embedding process including a table filled in by Priority Areas to provide up to three strategic topics (per PA) and detailed description of each strategic topic (shortlist)</a:t>
          </a:r>
          <a:endParaRPr lang="de-DE" sz="1200" kern="1200" dirty="0">
            <a:latin typeface="Arial" panose="020B0604020202020204" pitchFamily="34" charset="0"/>
            <a:cs typeface="Arial" panose="020B0604020202020204" pitchFamily="34" charset="0"/>
          </a:endParaRPr>
        </a:p>
      </dsp:txBody>
      <dsp:txXfrm rot="10800000">
        <a:off x="2702161" y="1577"/>
        <a:ext cx="9683058" cy="467512"/>
      </dsp:txXfrm>
    </dsp:sp>
    <dsp:sp modelId="{45F2F655-DB17-4AFE-8F40-B889BEB43EF2}">
      <dsp:nvSpPr>
        <dsp:cNvPr id="0" name=""/>
        <dsp:cNvSpPr/>
      </dsp:nvSpPr>
      <dsp:spPr>
        <a:xfrm>
          <a:off x="2351526" y="1577"/>
          <a:ext cx="467512" cy="46751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17CA0E4-23E9-401D-A15C-978424A27FC2}">
      <dsp:nvSpPr>
        <dsp:cNvPr id="0" name=""/>
        <dsp:cNvSpPr/>
      </dsp:nvSpPr>
      <dsp:spPr>
        <a:xfrm rot="10800000">
          <a:off x="2585283" y="585968"/>
          <a:ext cx="9799936" cy="467512"/>
        </a:xfrm>
        <a:prstGeom prst="homePlat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160" tIns="45720" rIns="85344" bIns="45720" numCol="1" spcCol="1270" anchor="ctr" anchorCtr="0">
          <a:noAutofit/>
        </a:bodyPr>
        <a:lstStyle/>
        <a:p>
          <a:pPr marL="0" lvl="0" indent="0" algn="ctr" defTabSz="533400">
            <a:lnSpc>
              <a:spcPct val="90000"/>
            </a:lnSpc>
            <a:spcBef>
              <a:spcPct val="0"/>
            </a:spcBef>
            <a:spcAft>
              <a:spcPct val="35000"/>
            </a:spcAft>
            <a:buNone/>
          </a:pPr>
          <a:r>
            <a:rPr lang="en-GB" sz="1200" b="1" kern="1200" noProof="0" dirty="0">
              <a:latin typeface="Arial" panose="020B0604020202020204" pitchFamily="34" charset="0"/>
              <a:cs typeface="Arial" panose="020B0604020202020204" pitchFamily="34" charset="0"/>
            </a:rPr>
            <a:t>UPDATED! The EUSDR Embedding Tool (Annex 1a): </a:t>
          </a:r>
          <a:r>
            <a:rPr lang="en-GB" sz="1200" kern="1200" noProof="0" dirty="0">
              <a:latin typeface="Arial" panose="020B0604020202020204" pitchFamily="34" charset="0"/>
              <a:cs typeface="Arial" panose="020B0604020202020204" pitchFamily="34" charset="0"/>
            </a:rPr>
            <a:t>Actions of the EUSDR AP and of the shortlisted strategic topics, which have been in each case allocated to possible EU funds, IPA III and NDICI funds as well as to the Annexes D of the Country Reports 2019 and 2020</a:t>
          </a:r>
          <a:endParaRPr lang="de-DE" sz="1200" kern="1200" dirty="0"/>
        </a:p>
      </dsp:txBody>
      <dsp:txXfrm rot="10800000">
        <a:off x="2702161" y="585968"/>
        <a:ext cx="9683058" cy="467512"/>
      </dsp:txXfrm>
    </dsp:sp>
    <dsp:sp modelId="{CCF2C7C6-73C5-4926-B1AA-623E4F6CC659}">
      <dsp:nvSpPr>
        <dsp:cNvPr id="0" name=""/>
        <dsp:cNvSpPr/>
      </dsp:nvSpPr>
      <dsp:spPr>
        <a:xfrm>
          <a:off x="2351526" y="585968"/>
          <a:ext cx="467512" cy="46751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6E91AED-1587-4FFF-94DA-FB1160333F8A}">
      <dsp:nvSpPr>
        <dsp:cNvPr id="0" name=""/>
        <dsp:cNvSpPr/>
      </dsp:nvSpPr>
      <dsp:spPr>
        <a:xfrm rot="10800000">
          <a:off x="2585283" y="1170359"/>
          <a:ext cx="9799936" cy="467512"/>
        </a:xfrm>
        <a:prstGeom prst="homePlat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160" tIns="45720" rIns="85344" bIns="45720" numCol="1" spcCol="1270" anchor="ctr" anchorCtr="0">
          <a:noAutofit/>
        </a:bodyPr>
        <a:lstStyle/>
        <a:p>
          <a:pPr marL="0" lvl="0" indent="0" algn="ctr" defTabSz="533400">
            <a:lnSpc>
              <a:spcPct val="90000"/>
            </a:lnSpc>
            <a:spcBef>
              <a:spcPct val="0"/>
            </a:spcBef>
            <a:spcAft>
              <a:spcPct val="35000"/>
            </a:spcAft>
            <a:buNone/>
          </a:pPr>
          <a:r>
            <a:rPr lang="en-GB" sz="1200" b="1" kern="1200" dirty="0">
              <a:latin typeface="Arial" panose="020B0604020202020204" pitchFamily="34" charset="0"/>
              <a:cs typeface="Arial" panose="020B0604020202020204" pitchFamily="34" charset="0"/>
            </a:rPr>
            <a:t>UPDATED! Sources for content of funding instruments (Annex 1b): </a:t>
          </a:r>
          <a:r>
            <a:rPr lang="en-GB" sz="1200" kern="1200" dirty="0">
              <a:latin typeface="Arial" panose="020B0604020202020204" pitchFamily="34" charset="0"/>
              <a:cs typeface="Arial" panose="020B0604020202020204" pitchFamily="34" charset="0"/>
            </a:rPr>
            <a:t>a compilation of funding instrument sources to support PACs in their selection of strategic topics and NCs in approaching the MAs.</a:t>
          </a:r>
          <a:endParaRPr lang="de-DE" sz="1200" kern="1200" dirty="0">
            <a:latin typeface="Arial" panose="020B0604020202020204" pitchFamily="34" charset="0"/>
            <a:cs typeface="Arial" panose="020B0604020202020204" pitchFamily="34" charset="0"/>
          </a:endParaRPr>
        </a:p>
      </dsp:txBody>
      <dsp:txXfrm rot="10800000">
        <a:off x="2702161" y="1170359"/>
        <a:ext cx="9683058" cy="467512"/>
      </dsp:txXfrm>
    </dsp:sp>
    <dsp:sp modelId="{51C1790F-B7D8-4E1E-AA9F-D569E4D0EA90}">
      <dsp:nvSpPr>
        <dsp:cNvPr id="0" name=""/>
        <dsp:cNvSpPr/>
      </dsp:nvSpPr>
      <dsp:spPr>
        <a:xfrm>
          <a:off x="2351526" y="1170359"/>
          <a:ext cx="467512" cy="46751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AA0376-15BB-4962-8AC6-2F1E1F372598}">
      <dsp:nvSpPr>
        <dsp:cNvPr id="0" name=""/>
        <dsp:cNvSpPr/>
      </dsp:nvSpPr>
      <dsp:spPr>
        <a:xfrm rot="10800000">
          <a:off x="2585283" y="1754750"/>
          <a:ext cx="9799936" cy="467512"/>
        </a:xfrm>
        <a:prstGeom prst="homePlat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160" tIns="45720" rIns="85344"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GB" sz="1200" b="1" kern="1200" dirty="0">
              <a:latin typeface="Arial" panose="020B0604020202020204" pitchFamily="34" charset="0"/>
              <a:cs typeface="Arial" panose="020B0604020202020204" pitchFamily="34" charset="0"/>
            </a:rPr>
            <a:t>MA Leaflet to embed the EUSDR into EU programmes 2021 – 2027: </a:t>
          </a:r>
          <a:r>
            <a:rPr lang="en-GB" sz="1200" kern="1200" dirty="0">
              <a:latin typeface="Arial" panose="020B0604020202020204" pitchFamily="34" charset="0"/>
              <a:cs typeface="Arial" panose="020B0604020202020204" pitchFamily="34" charset="0"/>
            </a:rPr>
            <a:t>the how, the why, the what summary of EUSDR embedding for representatives of managing/programming authorities, NCs, PACs and other stakeholders working on embedding into EU programmes</a:t>
          </a:r>
          <a:endParaRPr lang="de-DE" sz="1200" kern="1200" dirty="0"/>
        </a:p>
      </dsp:txBody>
      <dsp:txXfrm rot="10800000">
        <a:off x="2702161" y="1754750"/>
        <a:ext cx="9683058" cy="467512"/>
      </dsp:txXfrm>
    </dsp:sp>
    <dsp:sp modelId="{685961ED-C2EB-418C-BC54-482DCBD21EA2}">
      <dsp:nvSpPr>
        <dsp:cNvPr id="0" name=""/>
        <dsp:cNvSpPr/>
      </dsp:nvSpPr>
      <dsp:spPr>
        <a:xfrm>
          <a:off x="2351526" y="1754750"/>
          <a:ext cx="467512" cy="46751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A0502A2-1827-4B42-A1EC-9C067B7E8511}">
      <dsp:nvSpPr>
        <dsp:cNvPr id="0" name=""/>
        <dsp:cNvSpPr/>
      </dsp:nvSpPr>
      <dsp:spPr>
        <a:xfrm rot="10800000">
          <a:off x="2585283" y="2339141"/>
          <a:ext cx="9799936" cy="467512"/>
        </a:xfrm>
        <a:prstGeom prst="homePlat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160" tIns="45720" rIns="85344"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GB" sz="1200" b="1" kern="1200" dirty="0">
              <a:latin typeface="Arial" panose="020B0604020202020204" pitchFamily="34" charset="0"/>
              <a:cs typeface="Arial" panose="020B0604020202020204" pitchFamily="34" charset="0"/>
            </a:rPr>
            <a:t>EUSDR EMBEDDING – FROM WORDS TO ACTION! Discussion Paper:</a:t>
          </a:r>
          <a:r>
            <a:rPr lang="en-GB" sz="1200" kern="1200" dirty="0">
              <a:latin typeface="Arial" panose="020B0604020202020204" pitchFamily="34" charset="0"/>
              <a:cs typeface="Arial" panose="020B0604020202020204" pitchFamily="34" charset="0"/>
            </a:rPr>
            <a:t> discussion paper on further potential tools and processes for embedding initiated under the SK EUSDR PRESIDENCY</a:t>
          </a:r>
          <a:endParaRPr lang="de-DE" sz="1200" kern="1200" dirty="0">
            <a:latin typeface="Arial" panose="020B0604020202020204" pitchFamily="34" charset="0"/>
            <a:cs typeface="Arial" panose="020B0604020202020204" pitchFamily="34" charset="0"/>
          </a:endParaRPr>
        </a:p>
      </dsp:txBody>
      <dsp:txXfrm rot="10800000">
        <a:off x="2702161" y="2339141"/>
        <a:ext cx="9683058" cy="467512"/>
      </dsp:txXfrm>
    </dsp:sp>
    <dsp:sp modelId="{2263E7B7-ABAC-453C-A12A-1487A35DAE17}">
      <dsp:nvSpPr>
        <dsp:cNvPr id="0" name=""/>
        <dsp:cNvSpPr/>
      </dsp:nvSpPr>
      <dsp:spPr>
        <a:xfrm>
          <a:off x="2351526" y="2339141"/>
          <a:ext cx="467512" cy="46751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EA31A3A-E6EC-4DC7-A347-ACBC45EB8353}">
      <dsp:nvSpPr>
        <dsp:cNvPr id="0" name=""/>
        <dsp:cNvSpPr/>
      </dsp:nvSpPr>
      <dsp:spPr>
        <a:xfrm rot="10800000">
          <a:off x="2585283" y="2923532"/>
          <a:ext cx="9799936" cy="467512"/>
        </a:xfrm>
        <a:prstGeom prst="homePlate">
          <a:avLst/>
        </a:prstGeom>
        <a:solidFill>
          <a:srgbClr val="0E41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160" tIns="45720" rIns="85344" bIns="4572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br>
            <a:rPr lang="en-GB" sz="1200" b="1" kern="1200" dirty="0">
              <a:latin typeface="Arial" panose="020B0604020202020204" pitchFamily="34" charset="0"/>
              <a:cs typeface="Arial" panose="020B0604020202020204" pitchFamily="34" charset="0"/>
            </a:rPr>
          </a:br>
          <a:r>
            <a:rPr lang="en-GB" sz="1200" b="1" kern="1200" dirty="0">
              <a:latin typeface="Arial" panose="020B0604020202020204" pitchFamily="34" charset="0"/>
              <a:cs typeface="Arial" panose="020B0604020202020204" pitchFamily="34" charset="0"/>
            </a:rPr>
            <a:t>Updated! Overview of surveys of EUSDR MA Networks (ERDF/CF and IPA/NDICI): </a:t>
          </a:r>
          <a:r>
            <a:rPr lang="en-GB" sz="1200" kern="1200" dirty="0">
              <a:latin typeface="Arial" panose="020B0604020202020204" pitchFamily="34" charset="0"/>
              <a:cs typeface="Arial" panose="020B0604020202020204" pitchFamily="34" charset="0"/>
            </a:rPr>
            <a:t>Based on the results of the surveys conducted in spring 2021, documents were designed to better </a:t>
          </a:r>
          <a:r>
            <a:rPr lang="en-GB" sz="1200" kern="1200" noProof="1">
              <a:latin typeface="Arial" panose="020B0604020202020204" pitchFamily="34" charset="0"/>
              <a:ea typeface="Verdana" panose="020B0604030504040204" pitchFamily="34" charset="0"/>
              <a:cs typeface="Arial" panose="020B0604020202020204" pitchFamily="34" charset="0"/>
            </a:rPr>
            <a:t>align priorities of the programmes to the actions/shortlisted strategic topics of the EUSDR</a:t>
          </a:r>
          <a:endParaRPr lang="de-DE" sz="1200" b="0" kern="1200" dirty="0">
            <a:latin typeface="Arial" panose="020B0604020202020204" pitchFamily="34" charset="0"/>
            <a:cs typeface="Arial" panose="020B0604020202020204" pitchFamily="34" charset="0"/>
          </a:endParaRPr>
        </a:p>
        <a:p>
          <a:pPr lvl="0" algn="ctr" defTabSz="533400">
            <a:lnSpc>
              <a:spcPct val="90000"/>
            </a:lnSpc>
            <a:spcBef>
              <a:spcPct val="0"/>
            </a:spcBef>
            <a:spcAft>
              <a:spcPct val="35000"/>
            </a:spcAft>
            <a:buNone/>
          </a:pPr>
          <a:endParaRPr lang="de-DE" sz="1200" kern="1200" dirty="0">
            <a:latin typeface="Arial" panose="020B0604020202020204" pitchFamily="34" charset="0"/>
            <a:cs typeface="Arial" panose="020B0604020202020204" pitchFamily="34" charset="0"/>
          </a:endParaRPr>
        </a:p>
      </dsp:txBody>
      <dsp:txXfrm rot="10800000">
        <a:off x="2702161" y="2923532"/>
        <a:ext cx="9683058" cy="467512"/>
      </dsp:txXfrm>
    </dsp:sp>
    <dsp:sp modelId="{3CDC0961-D5E7-4BB5-819D-CAED0D7722C4}">
      <dsp:nvSpPr>
        <dsp:cNvPr id="0" name=""/>
        <dsp:cNvSpPr/>
      </dsp:nvSpPr>
      <dsp:spPr>
        <a:xfrm>
          <a:off x="2351526" y="2923532"/>
          <a:ext cx="467512" cy="46751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BD9B937-89FC-472F-A513-5B673C7B8359}">
      <dsp:nvSpPr>
        <dsp:cNvPr id="0" name=""/>
        <dsp:cNvSpPr/>
      </dsp:nvSpPr>
      <dsp:spPr>
        <a:xfrm rot="10800000">
          <a:off x="2585283" y="3507923"/>
          <a:ext cx="9799936" cy="467512"/>
        </a:xfrm>
        <a:prstGeom prst="homePlate">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160" tIns="45720" rIns="85344" bIns="45720" numCol="1" spcCol="1270" anchor="ctr" anchorCtr="0">
          <a:noAutofit/>
        </a:bodyPr>
        <a:lstStyle/>
        <a:p>
          <a:pPr marL="0" lvl="0" indent="0" algn="l" defTabSz="533400">
            <a:lnSpc>
              <a:spcPct val="90000"/>
            </a:lnSpc>
            <a:spcBef>
              <a:spcPct val="0"/>
            </a:spcBef>
            <a:spcAft>
              <a:spcPct val="35000"/>
            </a:spcAft>
            <a:buNone/>
          </a:pPr>
          <a:r>
            <a:rPr lang="en-GB" sz="1200" b="1" kern="1200" noProof="1">
              <a:solidFill>
                <a:schemeClr val="bg1"/>
              </a:solidFill>
              <a:latin typeface="Arial" panose="020B0604020202020204" pitchFamily="34" charset="0"/>
              <a:ea typeface="Verdana" panose="020B0604030504040204" pitchFamily="34" charset="0"/>
              <a:cs typeface="Arial" panose="020B0604020202020204" pitchFamily="34" charset="0"/>
            </a:rPr>
            <a:t>NEW! Guidance Paper </a:t>
          </a:r>
          <a:r>
            <a:rPr lang="en-US" sz="1200" b="1" kern="1200" noProof="1">
              <a:solidFill>
                <a:schemeClr val="bg1"/>
              </a:solidFill>
              <a:latin typeface="Arial" panose="020B0604020202020204" pitchFamily="34" charset="0"/>
              <a:ea typeface="Verdana" panose="020B0604030504040204" pitchFamily="34" charset="0"/>
              <a:cs typeface="Arial" panose="020B0604020202020204" pitchFamily="34" charset="0"/>
            </a:rPr>
            <a:t>for Embedding the EUSDR into EU Programmes - FROM ACTIONS TO FUNDING: </a:t>
          </a:r>
          <a:r>
            <a:rPr lang="en-GB" sz="1200" kern="1200" dirty="0">
              <a:latin typeface="Arial" panose="020B0604020202020204" pitchFamily="34" charset="0"/>
              <a:cs typeface="Arial" panose="020B0604020202020204" pitchFamily="34" charset="0"/>
            </a:rPr>
            <a:t>further possible course of action, also putting emphasis on embedding the EUSDR in non-EU countries</a:t>
          </a:r>
          <a:endParaRPr lang="de-DE" sz="1200" kern="1200" dirty="0">
            <a:latin typeface="Arial" panose="020B0604020202020204" pitchFamily="34" charset="0"/>
            <a:cs typeface="Arial" panose="020B0604020202020204" pitchFamily="34" charset="0"/>
          </a:endParaRPr>
        </a:p>
      </dsp:txBody>
      <dsp:txXfrm rot="10800000">
        <a:off x="2702161" y="3507923"/>
        <a:ext cx="9683058" cy="467512"/>
      </dsp:txXfrm>
    </dsp:sp>
    <dsp:sp modelId="{2FA5E23C-36F0-42BA-B023-36711E9ED11B}">
      <dsp:nvSpPr>
        <dsp:cNvPr id="0" name=""/>
        <dsp:cNvSpPr/>
      </dsp:nvSpPr>
      <dsp:spPr>
        <a:xfrm>
          <a:off x="2351526" y="3507923"/>
          <a:ext cx="467512" cy="46751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73000" r="-7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FEE266-EEF2-41FD-A26F-2B3B323B5BB3}" type="datetimeFigureOut">
              <a:rPr lang="en-GB" smtClean="0"/>
              <a:t>27/06/2022</a:t>
            </a:fld>
            <a:endParaRPr lang="en-GB"/>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GB"/>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D75FEE-ABBF-4077-AC39-89E1B1E0E990}" type="slidenum">
              <a:rPr lang="en-GB" smtClean="0"/>
              <a:t>‹#›</a:t>
            </a:fld>
            <a:endParaRPr lang="en-GB"/>
          </a:p>
        </p:txBody>
      </p:sp>
    </p:spTree>
    <p:extLst>
      <p:ext uri="{BB962C8B-B14F-4D97-AF65-F5344CB8AC3E}">
        <p14:creationId xmlns:p14="http://schemas.microsoft.com/office/powerpoint/2010/main" val="33486789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86D75FEE-ABBF-4077-AC39-89E1B1E0E990}" type="slidenum">
              <a:rPr lang="en-GB" smtClean="0"/>
              <a:t>2</a:t>
            </a:fld>
            <a:endParaRPr lang="en-GB"/>
          </a:p>
        </p:txBody>
      </p:sp>
    </p:spTree>
    <p:extLst>
      <p:ext uri="{BB962C8B-B14F-4D97-AF65-F5344CB8AC3E}">
        <p14:creationId xmlns:p14="http://schemas.microsoft.com/office/powerpoint/2010/main" val="27715228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86D75FEE-ABBF-4077-AC39-89E1B1E0E990}" type="slidenum">
              <a:rPr lang="en-GB" smtClean="0"/>
              <a:t>14</a:t>
            </a:fld>
            <a:endParaRPr lang="en-GB"/>
          </a:p>
        </p:txBody>
      </p:sp>
    </p:spTree>
    <p:extLst>
      <p:ext uri="{BB962C8B-B14F-4D97-AF65-F5344CB8AC3E}">
        <p14:creationId xmlns:p14="http://schemas.microsoft.com/office/powerpoint/2010/main" val="1218587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86D75FEE-ABBF-4077-AC39-89E1B1E0E990}" type="slidenum">
              <a:rPr lang="en-GB" smtClean="0"/>
              <a:t>15</a:t>
            </a:fld>
            <a:endParaRPr lang="en-GB"/>
          </a:p>
        </p:txBody>
      </p:sp>
    </p:spTree>
    <p:extLst>
      <p:ext uri="{BB962C8B-B14F-4D97-AF65-F5344CB8AC3E}">
        <p14:creationId xmlns:p14="http://schemas.microsoft.com/office/powerpoint/2010/main" val="3438345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Small recap of the tool available so far </a:t>
            </a:r>
          </a:p>
          <a:p>
            <a:br>
              <a:rPr lang="en-US" dirty="0"/>
            </a:br>
            <a:endParaRPr lang="en-GB" dirty="0"/>
          </a:p>
        </p:txBody>
      </p:sp>
      <p:sp>
        <p:nvSpPr>
          <p:cNvPr id="4" name="Slide Number Placeholder 3"/>
          <p:cNvSpPr>
            <a:spLocks noGrp="1"/>
          </p:cNvSpPr>
          <p:nvPr>
            <p:ph type="sldNum" sz="quarter" idx="10"/>
          </p:nvPr>
        </p:nvSpPr>
        <p:spPr/>
        <p:txBody>
          <a:bodyPr/>
          <a:lstStyle/>
          <a:p>
            <a:fld id="{F439B408-E0B9-4072-AD64-89ADC87B464D}" type="slidenum">
              <a:rPr lang="de-AT" smtClean="0"/>
              <a:t>3</a:t>
            </a:fld>
            <a:endParaRPr lang="de-AT"/>
          </a:p>
        </p:txBody>
      </p:sp>
    </p:spTree>
    <p:extLst>
      <p:ext uri="{BB962C8B-B14F-4D97-AF65-F5344CB8AC3E}">
        <p14:creationId xmlns:p14="http://schemas.microsoft.com/office/powerpoint/2010/main" val="3635751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F439B408-E0B9-4072-AD64-89ADC87B464D}" type="slidenum">
              <a:rPr lang="de-AT" smtClean="0"/>
              <a:t>4</a:t>
            </a:fld>
            <a:endParaRPr lang="de-AT"/>
          </a:p>
        </p:txBody>
      </p:sp>
    </p:spTree>
    <p:extLst>
      <p:ext uri="{BB962C8B-B14F-4D97-AF65-F5344CB8AC3E}">
        <p14:creationId xmlns:p14="http://schemas.microsoft.com/office/powerpoint/2010/main" val="1554894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10"/>
          </p:nvPr>
        </p:nvSpPr>
        <p:spPr/>
        <p:txBody>
          <a:bodyPr/>
          <a:lstStyle/>
          <a:p>
            <a:fld id="{86D75FEE-ABBF-4077-AC39-89E1B1E0E990}" type="slidenum">
              <a:rPr lang="en-GB" smtClean="0"/>
              <a:t>5</a:t>
            </a:fld>
            <a:endParaRPr lang="en-GB"/>
          </a:p>
        </p:txBody>
      </p:sp>
    </p:spTree>
    <p:extLst>
      <p:ext uri="{BB962C8B-B14F-4D97-AF65-F5344CB8AC3E}">
        <p14:creationId xmlns:p14="http://schemas.microsoft.com/office/powerpoint/2010/main" val="2336104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en-GB" dirty="0"/>
              <a:t>The </a:t>
            </a:r>
            <a:r>
              <a:rPr lang="en-GB" u="sng" dirty="0"/>
              <a:t>consolidated</a:t>
            </a:r>
            <a:r>
              <a:rPr lang="en-GB" u="sng" baseline="0" dirty="0"/>
              <a:t> paper from DSP </a:t>
            </a:r>
            <a:r>
              <a:rPr lang="en-GB" baseline="0" dirty="0"/>
              <a:t>on </a:t>
            </a:r>
            <a:r>
              <a:rPr lang="en-GB" b="0" baseline="0" dirty="0"/>
              <a:t>Monitoring the outcomes of the embedding process </a:t>
            </a:r>
            <a:r>
              <a:rPr lang="en-GB" baseline="0" dirty="0"/>
              <a:t>was shared with EUSDR core stakeholders and is available on the website. The paper summarises potential steps &amp; information sources and highlights the different roles of stakeholders.</a:t>
            </a:r>
          </a:p>
          <a:p>
            <a:pPr marL="0" indent="0">
              <a:buFont typeface="Arial" panose="020B0604020202020204" pitchFamily="34" charset="0"/>
              <a:buNone/>
            </a:pPr>
            <a:r>
              <a:rPr lang="en-GB" baseline="0" dirty="0"/>
              <a:t>The main ideas were taken up by the </a:t>
            </a:r>
            <a:r>
              <a:rPr lang="en-GB" u="sng" baseline="0" dirty="0"/>
              <a:t>UA PCY in their Guidance Paper for Embedding</a:t>
            </a:r>
            <a:r>
              <a:rPr lang="en-GB" u="none" baseline="0" dirty="0"/>
              <a:t> (which will be shared soon).</a:t>
            </a:r>
            <a:endParaRPr lang="en-GB" baseline="0" dirty="0"/>
          </a:p>
          <a:p>
            <a:pPr marL="0" indent="0">
              <a:buFont typeface="Arial" panose="020B0604020202020204" pitchFamily="34" charset="0"/>
              <a:buNone/>
            </a:pPr>
            <a:r>
              <a:rPr lang="en-GB" b="0" baseline="0" dirty="0"/>
              <a:t>Further </a:t>
            </a:r>
            <a:r>
              <a:rPr lang="en-GB" b="0" u="sng" baseline="0" dirty="0"/>
              <a:t>discussion</a:t>
            </a:r>
            <a:r>
              <a:rPr lang="en-GB" b="0" baseline="0" dirty="0"/>
              <a:t> with involved stakeholders (e.g. Managing Authorities) is necessary.</a:t>
            </a:r>
          </a:p>
          <a:p>
            <a:endParaRPr lang="de-DE" dirty="0"/>
          </a:p>
          <a:p>
            <a:pPr marL="0" indent="0">
              <a:buFont typeface="Arial" panose="020B0604020202020204" pitchFamily="34" charset="0"/>
              <a:buNone/>
            </a:pPr>
            <a:r>
              <a:rPr lang="en-GB" sz="1200" kern="1200" dirty="0">
                <a:solidFill>
                  <a:schemeClr val="tx1"/>
                </a:solidFill>
                <a:effectLst/>
                <a:latin typeface="+mn-lt"/>
                <a:ea typeface="+mn-ea"/>
                <a:cs typeface="+mn-cs"/>
              </a:rPr>
              <a:t>The monitoring of the </a:t>
            </a:r>
            <a:r>
              <a:rPr lang="en-GB" sz="1200" b="1" kern="1200" dirty="0">
                <a:solidFill>
                  <a:schemeClr val="tx1"/>
                </a:solidFill>
                <a:effectLst/>
                <a:latin typeface="+mn-lt"/>
                <a:ea typeface="+mn-ea"/>
                <a:cs typeface="+mn-cs"/>
              </a:rPr>
              <a:t>programming phase </a:t>
            </a:r>
            <a:r>
              <a:rPr lang="en-GB" sz="1200" kern="1200" dirty="0">
                <a:solidFill>
                  <a:schemeClr val="tx1"/>
                </a:solidFill>
                <a:effectLst/>
                <a:latin typeface="+mn-lt"/>
                <a:ea typeface="+mn-ea"/>
                <a:cs typeface="+mn-cs"/>
              </a:rPr>
              <a:t>is to a large extent covered by the EC.</a:t>
            </a:r>
          </a:p>
          <a:p>
            <a:pPr marL="0" indent="0">
              <a:buFont typeface="Arial" panose="020B0604020202020204" pitchFamily="34" charset="0"/>
              <a:buNone/>
            </a:pPr>
            <a:r>
              <a:rPr lang="en-GB" sz="1200" b="0" kern="1200" dirty="0">
                <a:solidFill>
                  <a:schemeClr val="tx1"/>
                </a:solidFill>
                <a:effectLst/>
                <a:latin typeface="+mn-lt"/>
                <a:ea typeface="+mn-ea"/>
                <a:cs typeface="+mn-cs"/>
              </a:rPr>
              <a:t>Additional input will be provided by the EUSDR Policy Evaluation. </a:t>
            </a:r>
            <a:r>
              <a:rPr lang="en-US" sz="1200" b="0" kern="1200" dirty="0">
                <a:solidFill>
                  <a:schemeClr val="tx1"/>
                </a:solidFill>
                <a:effectLst/>
                <a:latin typeface="+mn-lt"/>
                <a:ea typeface="+mn-ea"/>
                <a:cs typeface="+mn-cs"/>
              </a:rPr>
              <a:t>NCs contribute to provide information on the embedding at national level in the course of EUSDR Task Force (EMB-DR) meetings for embedding. Also the different MA networks can be </a:t>
            </a:r>
            <a:r>
              <a:rPr lang="en-US" sz="1200" b="0" kern="1200" dirty="0" err="1">
                <a:solidFill>
                  <a:schemeClr val="tx1"/>
                </a:solidFill>
                <a:effectLst/>
                <a:latin typeface="+mn-lt"/>
                <a:ea typeface="+mn-ea"/>
                <a:cs typeface="+mn-cs"/>
              </a:rPr>
              <a:t>utilised</a:t>
            </a:r>
            <a:r>
              <a:rPr lang="en-US" sz="1200" b="0" kern="1200" dirty="0">
                <a:solidFill>
                  <a:schemeClr val="tx1"/>
                </a:solidFill>
                <a:effectLst/>
                <a:latin typeface="+mn-lt"/>
                <a:ea typeface="+mn-ea"/>
                <a:cs typeface="+mn-cs"/>
              </a:rPr>
              <a:t> as valuable source of information.</a:t>
            </a:r>
          </a:p>
          <a:p>
            <a:pPr marL="0" indent="0">
              <a:buFont typeface="Arial" panose="020B0604020202020204" pitchFamily="34" charset="0"/>
              <a:buNone/>
            </a:pPr>
            <a:endParaRPr lang="en-US" sz="1200" b="0" kern="1200" dirty="0">
              <a:solidFill>
                <a:schemeClr val="tx1"/>
              </a:solidFill>
              <a:effectLst/>
              <a:latin typeface="+mn-lt"/>
              <a:ea typeface="+mn-ea"/>
              <a:cs typeface="+mn-cs"/>
            </a:endParaRPr>
          </a:p>
          <a:p>
            <a:pPr marL="0" indent="0">
              <a:buFont typeface="Arial" panose="020B0604020202020204" pitchFamily="34" charset="0"/>
              <a:buNone/>
            </a:pPr>
            <a:r>
              <a:rPr lang="en-US" sz="1200" b="0" kern="1200" dirty="0">
                <a:solidFill>
                  <a:schemeClr val="tx1"/>
                </a:solidFill>
                <a:effectLst/>
                <a:latin typeface="+mn-lt"/>
                <a:ea typeface="+mn-ea"/>
                <a:cs typeface="+mn-cs"/>
              </a:rPr>
              <a:t>For the </a:t>
            </a:r>
            <a:r>
              <a:rPr lang="en-US" sz="1200" b="1" kern="1200" dirty="0">
                <a:solidFill>
                  <a:schemeClr val="tx1"/>
                </a:solidFill>
                <a:effectLst/>
                <a:latin typeface="+mn-lt"/>
                <a:ea typeface="+mn-ea"/>
                <a:cs typeface="+mn-cs"/>
              </a:rPr>
              <a:t>implementation phase</a:t>
            </a:r>
            <a:r>
              <a:rPr lang="en-US" sz="1200" b="0" kern="1200" dirty="0">
                <a:solidFill>
                  <a:schemeClr val="tx1"/>
                </a:solidFill>
                <a:effectLst/>
                <a:latin typeface="+mn-lt"/>
                <a:ea typeface="+mn-ea"/>
                <a:cs typeface="+mn-cs"/>
              </a:rPr>
              <a:t>,</a:t>
            </a:r>
            <a:r>
              <a:rPr lang="en-US" sz="1200" b="0" kern="1200" baseline="0" dirty="0">
                <a:solidFill>
                  <a:schemeClr val="tx1"/>
                </a:solidFill>
                <a:effectLst/>
                <a:latin typeface="+mn-lt"/>
                <a:ea typeface="+mn-ea"/>
                <a:cs typeface="+mn-cs"/>
              </a:rPr>
              <a:t> calls can be scanned for EUSDR relevance via the </a:t>
            </a:r>
            <a:r>
              <a:rPr lang="en-US" sz="1200" b="0" kern="1200" baseline="0" dirty="0" err="1">
                <a:solidFill>
                  <a:schemeClr val="tx1"/>
                </a:solidFill>
                <a:effectLst/>
                <a:latin typeface="+mn-lt"/>
                <a:ea typeface="+mn-ea"/>
                <a:cs typeface="+mn-cs"/>
              </a:rPr>
              <a:t>EuroAccess</a:t>
            </a:r>
            <a:r>
              <a:rPr lang="en-US" sz="1200" b="0" kern="1200" baseline="0" dirty="0">
                <a:solidFill>
                  <a:schemeClr val="tx1"/>
                </a:solidFill>
                <a:effectLst/>
                <a:latin typeface="+mn-lt"/>
                <a:ea typeface="+mn-ea"/>
                <a:cs typeface="+mn-cs"/>
              </a:rPr>
              <a:t> tool.</a:t>
            </a:r>
          </a:p>
          <a:p>
            <a:pPr marL="0" indent="0">
              <a:buFont typeface="Arial" panose="020B0604020202020204" pitchFamily="34" charset="0"/>
              <a:buNone/>
            </a:pPr>
            <a:r>
              <a:rPr lang="en-US" sz="1200" b="0" kern="1200" baseline="0" dirty="0">
                <a:solidFill>
                  <a:schemeClr val="tx1"/>
                </a:solidFill>
                <a:effectLst/>
                <a:latin typeface="+mn-lt"/>
                <a:ea typeface="+mn-ea"/>
                <a:cs typeface="+mn-cs"/>
              </a:rPr>
              <a:t>The monitoring of projects can partially be covered by the new PAC reporting tool ‘Progress and Achievements of the EUSDR Priority Areas’.</a:t>
            </a:r>
          </a:p>
          <a:p>
            <a:pPr marL="0" indent="0">
              <a:buFont typeface="Arial" panose="020B0604020202020204" pitchFamily="34" charset="0"/>
              <a:buNone/>
            </a:pPr>
            <a:r>
              <a:rPr lang="en-US" sz="1200" b="0" kern="1200" baseline="0" dirty="0">
                <a:solidFill>
                  <a:schemeClr val="tx1"/>
                </a:solidFill>
                <a:effectLst/>
                <a:latin typeface="+mn-lt"/>
                <a:ea typeface="+mn-ea"/>
                <a:cs typeface="+mn-cs"/>
              </a:rPr>
              <a:t>An additional approach would be the monitoring of projects via MAs, e.g. by extra points for project proposals with MRS relevance, or labelling of projects.</a:t>
            </a:r>
          </a:p>
          <a:p>
            <a:pPr marL="0" indent="0">
              <a:buFont typeface="Arial" panose="020B0604020202020204" pitchFamily="34" charset="0"/>
              <a:buNone/>
            </a:pPr>
            <a:r>
              <a:rPr lang="en-US" sz="1200" b="0" kern="1200" baseline="0" dirty="0">
                <a:solidFill>
                  <a:schemeClr val="tx1"/>
                </a:solidFill>
                <a:effectLst/>
                <a:latin typeface="+mn-lt"/>
                <a:ea typeface="+mn-ea"/>
                <a:cs typeface="+mn-cs"/>
              </a:rPr>
              <a:t>At a later stage, </a:t>
            </a:r>
            <a:r>
              <a:rPr lang="en-US" sz="1200" b="0" kern="1200" baseline="0" dirty="0" err="1">
                <a:solidFill>
                  <a:schemeClr val="tx1"/>
                </a:solidFill>
                <a:effectLst/>
                <a:latin typeface="+mn-lt"/>
                <a:ea typeface="+mn-ea"/>
                <a:cs typeface="+mn-cs"/>
              </a:rPr>
              <a:t>programme</a:t>
            </a:r>
            <a:r>
              <a:rPr lang="en-US" sz="1200" b="0" kern="1200" baseline="0" dirty="0">
                <a:solidFill>
                  <a:schemeClr val="tx1"/>
                </a:solidFill>
                <a:effectLst/>
                <a:latin typeface="+mn-lt"/>
                <a:ea typeface="+mn-ea"/>
                <a:cs typeface="+mn-cs"/>
              </a:rPr>
              <a:t> evaluations may be used as an additional source of information.</a:t>
            </a:r>
          </a:p>
        </p:txBody>
      </p:sp>
      <p:sp>
        <p:nvSpPr>
          <p:cNvPr id="4" name="Foliennummernplatzhalter 3"/>
          <p:cNvSpPr>
            <a:spLocks noGrp="1"/>
          </p:cNvSpPr>
          <p:nvPr>
            <p:ph type="sldNum" sz="quarter" idx="10"/>
          </p:nvPr>
        </p:nvSpPr>
        <p:spPr/>
        <p:txBody>
          <a:bodyPr/>
          <a:lstStyle/>
          <a:p>
            <a:fld id="{86D75FEE-ABBF-4077-AC39-89E1B1E0E990}" type="slidenum">
              <a:rPr lang="en-GB" smtClean="0"/>
              <a:t>6</a:t>
            </a:fld>
            <a:endParaRPr lang="en-GB"/>
          </a:p>
        </p:txBody>
      </p:sp>
    </p:spTree>
    <p:extLst>
      <p:ext uri="{BB962C8B-B14F-4D97-AF65-F5344CB8AC3E}">
        <p14:creationId xmlns:p14="http://schemas.microsoft.com/office/powerpoint/2010/main" val="3374224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fld id="{86D75FEE-ABBF-4077-AC39-89E1B1E0E990}" type="slidenum">
              <a:rPr lang="en-GB" smtClean="0"/>
              <a:t>7</a:t>
            </a:fld>
            <a:endParaRPr lang="en-GB"/>
          </a:p>
        </p:txBody>
      </p:sp>
    </p:spTree>
    <p:extLst>
      <p:ext uri="{BB962C8B-B14F-4D97-AF65-F5344CB8AC3E}">
        <p14:creationId xmlns:p14="http://schemas.microsoft.com/office/powerpoint/2010/main" val="3609091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GB" dirty="0"/>
          </a:p>
        </p:txBody>
      </p:sp>
      <p:sp>
        <p:nvSpPr>
          <p:cNvPr id="4" name="Foliennummernplatzhalter 3"/>
          <p:cNvSpPr>
            <a:spLocks noGrp="1"/>
          </p:cNvSpPr>
          <p:nvPr>
            <p:ph type="sldNum" sz="quarter" idx="10"/>
          </p:nvPr>
        </p:nvSpPr>
        <p:spPr/>
        <p:txBody>
          <a:bodyPr/>
          <a:lstStyle/>
          <a:p>
            <a:fld id="{86D75FEE-ABBF-4077-AC39-89E1B1E0E990}" type="slidenum">
              <a:rPr lang="en-GB" smtClean="0"/>
              <a:t>8</a:t>
            </a:fld>
            <a:endParaRPr lang="en-GB"/>
          </a:p>
        </p:txBody>
      </p:sp>
    </p:spTree>
    <p:extLst>
      <p:ext uri="{BB962C8B-B14F-4D97-AF65-F5344CB8AC3E}">
        <p14:creationId xmlns:p14="http://schemas.microsoft.com/office/powerpoint/2010/main" val="34925691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https://danube-region.eu/communication/eusdr10-stories-from-the-danube-region/ </a:t>
            </a:r>
          </a:p>
        </p:txBody>
      </p:sp>
      <p:sp>
        <p:nvSpPr>
          <p:cNvPr id="4" name="Foliennummernplatzhalter 3"/>
          <p:cNvSpPr>
            <a:spLocks noGrp="1"/>
          </p:cNvSpPr>
          <p:nvPr>
            <p:ph type="sldNum" sz="quarter" idx="10"/>
          </p:nvPr>
        </p:nvSpPr>
        <p:spPr/>
        <p:txBody>
          <a:bodyPr/>
          <a:lstStyle/>
          <a:p>
            <a:fld id="{86D75FEE-ABBF-4077-AC39-89E1B1E0E990}" type="slidenum">
              <a:rPr lang="en-GB" smtClean="0"/>
              <a:t>12</a:t>
            </a:fld>
            <a:endParaRPr lang="en-GB"/>
          </a:p>
        </p:txBody>
      </p:sp>
    </p:spTree>
    <p:extLst>
      <p:ext uri="{BB962C8B-B14F-4D97-AF65-F5344CB8AC3E}">
        <p14:creationId xmlns:p14="http://schemas.microsoft.com/office/powerpoint/2010/main" val="1792883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6D75FEE-ABBF-4077-AC39-89E1B1E0E990}" type="slidenum">
              <a:rPr lang="en-GB" smtClean="0"/>
              <a:t>13</a:t>
            </a:fld>
            <a:endParaRPr lang="en-GB"/>
          </a:p>
        </p:txBody>
      </p:sp>
    </p:spTree>
    <p:extLst>
      <p:ext uri="{BB962C8B-B14F-4D97-AF65-F5344CB8AC3E}">
        <p14:creationId xmlns:p14="http://schemas.microsoft.com/office/powerpoint/2010/main" val="93666660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mailto:office@eusdr-dsp.eu" TargetMode="External"/><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E7FB83-E374-2B49-8437-2A5744776C5C}"/>
              </a:ext>
            </a:extLst>
          </p:cNvPr>
          <p:cNvSpPr>
            <a:spLocks noGrp="1"/>
          </p:cNvSpPr>
          <p:nvPr>
            <p:ph type="ctrTitle"/>
          </p:nvPr>
        </p:nvSpPr>
        <p:spPr>
          <a:xfrm>
            <a:off x="1524000" y="1321146"/>
            <a:ext cx="9144000" cy="706437"/>
          </a:xfrm>
        </p:spPr>
        <p:txBody>
          <a:bodyPr anchor="b">
            <a:normAutofit/>
          </a:bodyPr>
          <a:lstStyle>
            <a:lvl1pPr algn="ctr">
              <a:defRPr sz="4400"/>
            </a:lvl1pPr>
          </a:lstStyle>
          <a:p>
            <a:r>
              <a:rPr lang="de-DE"/>
              <a:t>Titelmasterformat durch Klicken bearbeiten</a:t>
            </a:r>
            <a:endParaRPr lang="en-RO" dirty="0"/>
          </a:p>
        </p:txBody>
      </p:sp>
      <p:sp>
        <p:nvSpPr>
          <p:cNvPr id="3" name="Subtitle 2">
            <a:extLst>
              <a:ext uri="{FF2B5EF4-FFF2-40B4-BE49-F238E27FC236}">
                <a16:creationId xmlns:a16="http://schemas.microsoft.com/office/drawing/2014/main" id="{39507730-0156-F14C-88AB-E1152371E4AB}"/>
              </a:ext>
            </a:extLst>
          </p:cNvPr>
          <p:cNvSpPr>
            <a:spLocks noGrp="1"/>
          </p:cNvSpPr>
          <p:nvPr>
            <p:ph type="subTitle" idx="1"/>
          </p:nvPr>
        </p:nvSpPr>
        <p:spPr>
          <a:xfrm>
            <a:off x="407988" y="2027583"/>
            <a:ext cx="11341100" cy="4373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endParaRPr lang="en-RO" dirty="0"/>
          </a:p>
        </p:txBody>
      </p:sp>
      <p:pic>
        <p:nvPicPr>
          <p:cNvPr id="9" name="Grafik 8">
            <a:extLst>
              <a:ext uri="{FF2B5EF4-FFF2-40B4-BE49-F238E27FC236}">
                <a16:creationId xmlns:a16="http://schemas.microsoft.com/office/drawing/2014/main" id="{13CFC580-BF6E-104E-B821-119118F00220}"/>
              </a:ext>
            </a:extLst>
          </p:cNvPr>
          <p:cNvPicPr>
            <a:picLocks noChangeAspect="1"/>
          </p:cNvPicPr>
          <p:nvPr userDrawn="1"/>
        </p:nvPicPr>
        <p:blipFill>
          <a:blip r:embed="rId2"/>
          <a:srcRect t="17335" b="17335"/>
          <a:stretch/>
        </p:blipFill>
        <p:spPr>
          <a:xfrm>
            <a:off x="407988" y="2464905"/>
            <a:ext cx="11341100" cy="4167671"/>
          </a:xfrm>
          <a:prstGeom prst="wave">
            <a:avLst>
              <a:gd name="adj1" fmla="val 9894"/>
              <a:gd name="adj2" fmla="val 29"/>
            </a:avLst>
          </a:prstGeom>
          <a:effectLst/>
        </p:spPr>
      </p:pic>
      <p:pic>
        <p:nvPicPr>
          <p:cNvPr id="10" name="Grafik 21">
            <a:extLst>
              <a:ext uri="{FF2B5EF4-FFF2-40B4-BE49-F238E27FC236}">
                <a16:creationId xmlns:a16="http://schemas.microsoft.com/office/drawing/2014/main" id="{77B8E649-5FD6-8148-B14E-3EF08DD3D282}"/>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r="32008" b="52556"/>
          <a:stretch/>
        </p:blipFill>
        <p:spPr>
          <a:xfrm flipH="1">
            <a:off x="0" y="5842409"/>
            <a:ext cx="3901441" cy="1015591"/>
          </a:xfrm>
          <a:prstGeom prst="rect">
            <a:avLst/>
          </a:prstGeom>
        </p:spPr>
      </p:pic>
    </p:spTree>
    <p:extLst>
      <p:ext uri="{BB962C8B-B14F-4D97-AF65-F5344CB8AC3E}">
        <p14:creationId xmlns:p14="http://schemas.microsoft.com/office/powerpoint/2010/main" val="366457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4DE8A87-7599-A141-ADC3-2F68EBAB30D0}"/>
              </a:ext>
            </a:extLst>
          </p:cNvPr>
          <p:cNvPicPr>
            <a:picLocks noChangeAspect="1"/>
          </p:cNvPicPr>
          <p:nvPr userDrawn="1"/>
        </p:nvPicPr>
        <p:blipFill>
          <a:blip r:embed="rId2">
            <a:alphaModFix/>
          </a:blip>
          <a:srcRect t="8317" b="8317"/>
          <a:stretch/>
        </p:blipFill>
        <p:spPr>
          <a:xfrm>
            <a:off x="0" y="1363116"/>
            <a:ext cx="12192000" cy="5494883"/>
          </a:xfrm>
          <a:prstGeom prst="rect">
            <a:avLst/>
          </a:prstGeom>
        </p:spPr>
      </p:pic>
      <p:sp>
        <p:nvSpPr>
          <p:cNvPr id="11" name="TextBox 10">
            <a:extLst>
              <a:ext uri="{FF2B5EF4-FFF2-40B4-BE49-F238E27FC236}">
                <a16:creationId xmlns:a16="http://schemas.microsoft.com/office/drawing/2014/main" id="{1101A629-8633-1843-85FB-129760A8994F}"/>
              </a:ext>
            </a:extLst>
          </p:cNvPr>
          <p:cNvSpPr txBox="1"/>
          <p:nvPr userDrawn="1"/>
        </p:nvSpPr>
        <p:spPr>
          <a:xfrm>
            <a:off x="806572" y="2406041"/>
            <a:ext cx="5965372" cy="738664"/>
          </a:xfrm>
          <a:prstGeom prst="rect">
            <a:avLst/>
          </a:prstGeom>
          <a:noFill/>
        </p:spPr>
        <p:txBody>
          <a:bodyPr wrap="square" rtlCol="0">
            <a:spAutoFit/>
          </a:bodyPr>
          <a:lstStyle/>
          <a:p>
            <a:pPr algn="l" rtl="0" fontAlgn="base"/>
            <a:r>
              <a:rPr lang="en-GB" sz="1400" b="1" i="0" u="none" strike="noStrike" kern="1200" dirty="0">
                <a:solidFill>
                  <a:srgbClr val="0E4194"/>
                </a:solidFill>
                <a:effectLst/>
                <a:latin typeface="+mn-lt"/>
                <a:ea typeface="+mn-ea"/>
                <a:cs typeface="+mn-cs"/>
              </a:rPr>
              <a:t>Do not hesitate to contact us!</a:t>
            </a:r>
          </a:p>
          <a:p>
            <a:pPr algn="l" rtl="0" fontAlgn="base"/>
            <a:r>
              <a:rPr lang="en-GB" sz="1400" b="0" i="0" u="none" strike="noStrike" kern="1200" dirty="0">
                <a:solidFill>
                  <a:srgbClr val="0E4194"/>
                </a:solidFill>
                <a:effectLst/>
                <a:latin typeface="+mn-lt"/>
                <a:ea typeface="+mn-ea"/>
                <a:cs typeface="+mn-cs"/>
              </a:rPr>
              <a:t>Danube Strategy Point (DSP)</a:t>
            </a:r>
          </a:p>
          <a:p>
            <a:pPr algn="l" rtl="0" fontAlgn="base"/>
            <a:r>
              <a:rPr lang="en-GB" sz="1400" b="0" i="0" u="none" strike="noStrike" kern="1200" dirty="0">
                <a:solidFill>
                  <a:srgbClr val="0E4194"/>
                </a:solidFill>
                <a:effectLst/>
                <a:latin typeface="+mn-lt"/>
                <a:ea typeface="+mn-ea"/>
                <a:cs typeface="+mn-cs"/>
                <a:hlinkClick r:id="rId3"/>
              </a:rPr>
              <a:t>office@eusdr-dsp.eu</a:t>
            </a:r>
            <a:r>
              <a:rPr lang="en-GB" sz="1400" b="0" i="0" u="none" strike="noStrike" kern="1200" dirty="0">
                <a:solidFill>
                  <a:srgbClr val="0E4194"/>
                </a:solidFill>
                <a:effectLst/>
                <a:latin typeface="+mn-lt"/>
                <a:ea typeface="+mn-ea"/>
                <a:cs typeface="+mn-cs"/>
              </a:rPr>
              <a:t> </a:t>
            </a:r>
          </a:p>
        </p:txBody>
      </p:sp>
      <p:sp>
        <p:nvSpPr>
          <p:cNvPr id="4" name="TextBox 3">
            <a:extLst>
              <a:ext uri="{FF2B5EF4-FFF2-40B4-BE49-F238E27FC236}">
                <a16:creationId xmlns:a16="http://schemas.microsoft.com/office/drawing/2014/main" id="{729323B5-F7C7-7D40-844D-BADF30E21408}"/>
              </a:ext>
            </a:extLst>
          </p:cNvPr>
          <p:cNvSpPr txBox="1"/>
          <p:nvPr userDrawn="1"/>
        </p:nvSpPr>
        <p:spPr>
          <a:xfrm>
            <a:off x="5672779" y="2364372"/>
            <a:ext cx="5473237" cy="738664"/>
          </a:xfrm>
          <a:prstGeom prst="rect">
            <a:avLst/>
          </a:prstGeom>
          <a:noFill/>
        </p:spPr>
        <p:txBody>
          <a:bodyPr wrap="square" rtlCol="0">
            <a:spAutoFit/>
          </a:bodyPr>
          <a:lstStyle/>
          <a:p>
            <a:pPr algn="r" rtl="0" fontAlgn="base"/>
            <a:r>
              <a:rPr lang="en-GB" sz="1400" b="1" i="0" u="none" strike="noStrike" kern="1200" dirty="0">
                <a:solidFill>
                  <a:srgbClr val="FF0000"/>
                </a:solidFill>
                <a:effectLst/>
                <a:latin typeface="+mn-lt"/>
                <a:ea typeface="+mn-ea"/>
                <a:cs typeface="+mn-cs"/>
              </a:rPr>
              <a:t>NAME</a:t>
            </a:r>
            <a:endParaRPr lang="en-GB" sz="1400" b="0" i="0" u="none" strike="noStrike" kern="1200" dirty="0">
              <a:solidFill>
                <a:srgbClr val="FF0000"/>
              </a:solidFill>
              <a:effectLst/>
              <a:latin typeface="+mn-lt"/>
              <a:ea typeface="+mn-ea"/>
              <a:cs typeface="+mn-cs"/>
            </a:endParaRPr>
          </a:p>
          <a:p>
            <a:pPr algn="r" rtl="0" fontAlgn="base"/>
            <a:r>
              <a:rPr lang="en-GB" sz="1400" b="0" i="0" u="none" strike="noStrike" kern="1200" dirty="0">
                <a:solidFill>
                  <a:srgbClr val="0E4194"/>
                </a:solidFill>
                <a:effectLst/>
                <a:latin typeface="+mn-lt"/>
                <a:ea typeface="+mn-ea"/>
                <a:cs typeface="+mn-cs"/>
              </a:rPr>
              <a:t>Pillar Officer </a:t>
            </a:r>
            <a:r>
              <a:rPr lang="en-GB" sz="1400" b="0" i="0" u="none" strike="noStrike" kern="1200" dirty="0">
                <a:solidFill>
                  <a:srgbClr val="FF0000"/>
                </a:solidFill>
                <a:effectLst/>
                <a:latin typeface="+mn-lt"/>
                <a:ea typeface="+mn-ea"/>
                <a:cs typeface="+mn-cs"/>
              </a:rPr>
              <a:t>(1 &amp; 4 / 2 &amp; 3)</a:t>
            </a:r>
          </a:p>
          <a:p>
            <a:pPr algn="r" rtl="0" fontAlgn="base"/>
            <a:r>
              <a:rPr lang="en-GB" sz="1400" b="0" i="0" u="none" strike="noStrike" kern="1200" dirty="0">
                <a:solidFill>
                  <a:srgbClr val="FF0000"/>
                </a:solidFill>
                <a:effectLst/>
                <a:latin typeface="+mn-lt"/>
                <a:ea typeface="+mn-ea"/>
                <a:cs typeface="+mn-cs"/>
              </a:rPr>
              <a:t>EMAIL</a:t>
            </a:r>
          </a:p>
        </p:txBody>
      </p:sp>
      <p:sp>
        <p:nvSpPr>
          <p:cNvPr id="6" name="TextBox 10">
            <a:extLst>
              <a:ext uri="{FF2B5EF4-FFF2-40B4-BE49-F238E27FC236}">
                <a16:creationId xmlns:a16="http://schemas.microsoft.com/office/drawing/2014/main" id="{1101A629-8633-1843-85FB-129760A8994F}"/>
              </a:ext>
            </a:extLst>
          </p:cNvPr>
          <p:cNvSpPr txBox="1"/>
          <p:nvPr userDrawn="1"/>
        </p:nvSpPr>
        <p:spPr>
          <a:xfrm>
            <a:off x="2514000" y="1504782"/>
            <a:ext cx="7164000" cy="553998"/>
          </a:xfrm>
          <a:prstGeom prst="rect">
            <a:avLst/>
          </a:prstGeom>
          <a:noFill/>
        </p:spPr>
        <p:txBody>
          <a:bodyPr wrap="square" rtlCol="0">
            <a:spAutoFit/>
          </a:bodyPr>
          <a:lstStyle/>
          <a:p>
            <a:pPr algn="ctr" rtl="0" fontAlgn="base"/>
            <a:r>
              <a:rPr lang="en-GB" sz="3000" b="1" i="0" u="none" strike="noStrike" kern="1200" noProof="0" dirty="0">
                <a:solidFill>
                  <a:srgbClr val="0E4194"/>
                </a:solidFill>
                <a:effectLst/>
                <a:latin typeface="+mn-lt"/>
                <a:ea typeface="+mn-ea"/>
                <a:cs typeface="+mn-cs"/>
              </a:rPr>
              <a:t>Thank you very much</a:t>
            </a:r>
            <a:r>
              <a:rPr lang="en-GB" sz="3000" b="1" i="0" u="none" strike="noStrike" kern="1200" baseline="0" noProof="0" dirty="0">
                <a:solidFill>
                  <a:srgbClr val="0E4194"/>
                </a:solidFill>
                <a:effectLst/>
                <a:latin typeface="+mn-lt"/>
                <a:ea typeface="+mn-ea"/>
                <a:cs typeface="+mn-cs"/>
              </a:rPr>
              <a:t> for your attention!</a:t>
            </a:r>
            <a:endParaRPr lang="en-GB" sz="3000" b="0" i="0" u="none" strike="noStrike" kern="1200" noProof="0" dirty="0">
              <a:solidFill>
                <a:srgbClr val="0E4194"/>
              </a:solidFill>
              <a:effectLst/>
              <a:latin typeface="+mn-lt"/>
              <a:ea typeface="+mn-ea"/>
              <a:cs typeface="+mn-cs"/>
            </a:endParaRPr>
          </a:p>
        </p:txBody>
      </p:sp>
    </p:spTree>
    <p:extLst>
      <p:ext uri="{BB962C8B-B14F-4D97-AF65-F5344CB8AC3E}">
        <p14:creationId xmlns:p14="http://schemas.microsoft.com/office/powerpoint/2010/main" val="9408044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59D98-C084-FD41-8E93-3BF9B2FA624C}"/>
              </a:ext>
            </a:extLst>
          </p:cNvPr>
          <p:cNvSpPr>
            <a:spLocks noGrp="1"/>
          </p:cNvSpPr>
          <p:nvPr>
            <p:ph type="title"/>
          </p:nvPr>
        </p:nvSpPr>
        <p:spPr>
          <a:xfrm>
            <a:off x="407988" y="1251585"/>
            <a:ext cx="11341100" cy="1044353"/>
          </a:xfrm>
        </p:spPr>
        <p:txBody>
          <a:bodyPr/>
          <a:lstStyle>
            <a:lvl1pPr algn="l">
              <a:defRPr/>
            </a:lvl1pPr>
          </a:lstStyle>
          <a:p>
            <a:r>
              <a:rPr lang="en-GB"/>
              <a:t>Click to edit Master title style</a:t>
            </a:r>
            <a:endParaRPr lang="en-RO" dirty="0"/>
          </a:p>
        </p:txBody>
      </p:sp>
      <p:sp>
        <p:nvSpPr>
          <p:cNvPr id="3" name="Content Placeholder 2">
            <a:extLst>
              <a:ext uri="{FF2B5EF4-FFF2-40B4-BE49-F238E27FC236}">
                <a16:creationId xmlns:a16="http://schemas.microsoft.com/office/drawing/2014/main" id="{5B7E763D-B61A-2C40-9CAB-66A4938E2C40}"/>
              </a:ext>
            </a:extLst>
          </p:cNvPr>
          <p:cNvSpPr>
            <a:spLocks noGrp="1"/>
          </p:cNvSpPr>
          <p:nvPr>
            <p:ph idx="1"/>
          </p:nvPr>
        </p:nvSpPr>
        <p:spPr>
          <a:xfrm>
            <a:off x="407988" y="2295938"/>
            <a:ext cx="11341100" cy="4336637"/>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RO" dirty="0"/>
          </a:p>
        </p:txBody>
      </p:sp>
    </p:spTree>
    <p:extLst>
      <p:ext uri="{BB962C8B-B14F-4D97-AF65-F5344CB8AC3E}">
        <p14:creationId xmlns:p14="http://schemas.microsoft.com/office/powerpoint/2010/main" val="3347856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659D98-C084-FD41-8E93-3BF9B2FA624C}"/>
              </a:ext>
            </a:extLst>
          </p:cNvPr>
          <p:cNvSpPr>
            <a:spLocks noGrp="1"/>
          </p:cNvSpPr>
          <p:nvPr>
            <p:ph type="title"/>
          </p:nvPr>
        </p:nvSpPr>
        <p:spPr>
          <a:xfrm>
            <a:off x="407988" y="1251585"/>
            <a:ext cx="11341100" cy="1044353"/>
          </a:xfrm>
        </p:spPr>
        <p:txBody>
          <a:bodyPr/>
          <a:lstStyle>
            <a:lvl1pPr algn="l">
              <a:defRPr/>
            </a:lvl1pPr>
          </a:lstStyle>
          <a:p>
            <a:r>
              <a:rPr lang="de-DE"/>
              <a:t>Titelmasterformat durch Klicken bearbeiten</a:t>
            </a:r>
            <a:endParaRPr lang="en-RO" dirty="0"/>
          </a:p>
        </p:txBody>
      </p:sp>
      <p:sp>
        <p:nvSpPr>
          <p:cNvPr id="3" name="Content Placeholder 2">
            <a:extLst>
              <a:ext uri="{FF2B5EF4-FFF2-40B4-BE49-F238E27FC236}">
                <a16:creationId xmlns:a16="http://schemas.microsoft.com/office/drawing/2014/main" id="{5B7E763D-B61A-2C40-9CAB-66A4938E2C40}"/>
              </a:ext>
            </a:extLst>
          </p:cNvPr>
          <p:cNvSpPr>
            <a:spLocks noGrp="1"/>
          </p:cNvSpPr>
          <p:nvPr>
            <p:ph idx="1"/>
          </p:nvPr>
        </p:nvSpPr>
        <p:spPr>
          <a:xfrm>
            <a:off x="407988" y="2295938"/>
            <a:ext cx="11341100" cy="4336637"/>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Tree>
    <p:extLst>
      <p:ext uri="{BB962C8B-B14F-4D97-AF65-F5344CB8AC3E}">
        <p14:creationId xmlns:p14="http://schemas.microsoft.com/office/powerpoint/2010/main" val="1889747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3629B-CF23-FB45-816F-792DBCCE6B17}"/>
              </a:ext>
            </a:extLst>
          </p:cNvPr>
          <p:cNvSpPr>
            <a:spLocks noGrp="1"/>
          </p:cNvSpPr>
          <p:nvPr>
            <p:ph type="title"/>
          </p:nvPr>
        </p:nvSpPr>
        <p:spPr>
          <a:xfrm>
            <a:off x="407988" y="1395975"/>
            <a:ext cx="11341100" cy="755554"/>
          </a:xfrm>
        </p:spPr>
        <p:txBody>
          <a:bodyPr anchor="b">
            <a:normAutofit/>
          </a:bodyPr>
          <a:lstStyle>
            <a:lvl1pPr>
              <a:defRPr sz="4400"/>
            </a:lvl1pPr>
          </a:lstStyle>
          <a:p>
            <a:r>
              <a:rPr lang="de-DE"/>
              <a:t>Titelmasterformat durch Klicken bearbeiten</a:t>
            </a:r>
            <a:endParaRPr lang="en-RO" dirty="0"/>
          </a:p>
        </p:txBody>
      </p:sp>
      <p:sp>
        <p:nvSpPr>
          <p:cNvPr id="3" name="Text Placeholder 2">
            <a:extLst>
              <a:ext uri="{FF2B5EF4-FFF2-40B4-BE49-F238E27FC236}">
                <a16:creationId xmlns:a16="http://schemas.microsoft.com/office/drawing/2014/main" id="{7FD6B7CD-0A1A-6F46-B617-3553EF8234A1}"/>
              </a:ext>
            </a:extLst>
          </p:cNvPr>
          <p:cNvSpPr>
            <a:spLocks noGrp="1"/>
          </p:cNvSpPr>
          <p:nvPr>
            <p:ph type="body" idx="1"/>
          </p:nvPr>
        </p:nvSpPr>
        <p:spPr>
          <a:xfrm>
            <a:off x="407988" y="4320522"/>
            <a:ext cx="113411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Tree>
    <p:extLst>
      <p:ext uri="{BB962C8B-B14F-4D97-AF65-F5344CB8AC3E}">
        <p14:creationId xmlns:p14="http://schemas.microsoft.com/office/powerpoint/2010/main" val="3583955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7AAC5-B854-7C46-AF70-B708A9FB4786}"/>
              </a:ext>
            </a:extLst>
          </p:cNvPr>
          <p:cNvSpPr>
            <a:spLocks noGrp="1"/>
          </p:cNvSpPr>
          <p:nvPr>
            <p:ph type="title"/>
          </p:nvPr>
        </p:nvSpPr>
        <p:spPr>
          <a:xfrm>
            <a:off x="407988" y="1260550"/>
            <a:ext cx="11341100" cy="1044353"/>
          </a:xfrm>
        </p:spPr>
        <p:txBody>
          <a:bodyPr/>
          <a:lstStyle/>
          <a:p>
            <a:r>
              <a:rPr lang="de-DE"/>
              <a:t>Titelmasterformat durch Klicken bearbeiten</a:t>
            </a:r>
            <a:endParaRPr lang="en-RO" dirty="0"/>
          </a:p>
        </p:txBody>
      </p:sp>
      <p:sp>
        <p:nvSpPr>
          <p:cNvPr id="3" name="Content Placeholder 2">
            <a:extLst>
              <a:ext uri="{FF2B5EF4-FFF2-40B4-BE49-F238E27FC236}">
                <a16:creationId xmlns:a16="http://schemas.microsoft.com/office/drawing/2014/main" id="{048ECB85-1262-174C-8A88-56087F4106C3}"/>
              </a:ext>
            </a:extLst>
          </p:cNvPr>
          <p:cNvSpPr>
            <a:spLocks noGrp="1"/>
          </p:cNvSpPr>
          <p:nvPr>
            <p:ph sz="half" idx="1"/>
          </p:nvPr>
        </p:nvSpPr>
        <p:spPr>
          <a:xfrm>
            <a:off x="407987" y="2384612"/>
            <a:ext cx="5544577" cy="3792351"/>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
        <p:nvSpPr>
          <p:cNvPr id="4" name="Content Placeholder 3">
            <a:extLst>
              <a:ext uri="{FF2B5EF4-FFF2-40B4-BE49-F238E27FC236}">
                <a16:creationId xmlns:a16="http://schemas.microsoft.com/office/drawing/2014/main" id="{BEC3C3C3-4495-6245-8DB3-0CB77DBDE03D}"/>
              </a:ext>
            </a:extLst>
          </p:cNvPr>
          <p:cNvSpPr>
            <a:spLocks noGrp="1"/>
          </p:cNvSpPr>
          <p:nvPr>
            <p:ph sz="half" idx="2"/>
          </p:nvPr>
        </p:nvSpPr>
        <p:spPr>
          <a:xfrm>
            <a:off x="5952564" y="2384611"/>
            <a:ext cx="5796524" cy="3792352"/>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Tree>
    <p:extLst>
      <p:ext uri="{BB962C8B-B14F-4D97-AF65-F5344CB8AC3E}">
        <p14:creationId xmlns:p14="http://schemas.microsoft.com/office/powerpoint/2010/main" val="615247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D6B52-CF27-F542-AFBD-63068D4649DD}"/>
              </a:ext>
            </a:extLst>
          </p:cNvPr>
          <p:cNvSpPr>
            <a:spLocks noGrp="1"/>
          </p:cNvSpPr>
          <p:nvPr>
            <p:ph type="title"/>
          </p:nvPr>
        </p:nvSpPr>
        <p:spPr>
          <a:xfrm>
            <a:off x="407988" y="1109196"/>
            <a:ext cx="11341100" cy="1325563"/>
          </a:xfrm>
        </p:spPr>
        <p:txBody>
          <a:bodyPr/>
          <a:lstStyle/>
          <a:p>
            <a:r>
              <a:rPr lang="de-DE"/>
              <a:t>Titelmasterformat durch Klicken bearbeiten</a:t>
            </a:r>
            <a:endParaRPr lang="en-RO" dirty="0"/>
          </a:p>
        </p:txBody>
      </p:sp>
      <p:sp>
        <p:nvSpPr>
          <p:cNvPr id="3" name="Text Placeholder 2">
            <a:extLst>
              <a:ext uri="{FF2B5EF4-FFF2-40B4-BE49-F238E27FC236}">
                <a16:creationId xmlns:a16="http://schemas.microsoft.com/office/drawing/2014/main" id="{7A38DF65-BA17-4A48-91D4-4B60661B3FD8}"/>
              </a:ext>
            </a:extLst>
          </p:cNvPr>
          <p:cNvSpPr>
            <a:spLocks noGrp="1"/>
          </p:cNvSpPr>
          <p:nvPr>
            <p:ph type="body" idx="1"/>
          </p:nvPr>
        </p:nvSpPr>
        <p:spPr>
          <a:xfrm>
            <a:off x="407988" y="2501153"/>
            <a:ext cx="5586411" cy="58270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Content Placeholder 3">
            <a:extLst>
              <a:ext uri="{FF2B5EF4-FFF2-40B4-BE49-F238E27FC236}">
                <a16:creationId xmlns:a16="http://schemas.microsoft.com/office/drawing/2014/main" id="{346C3E6A-EF91-714A-8864-16BE3DB7CCE9}"/>
              </a:ext>
            </a:extLst>
          </p:cNvPr>
          <p:cNvSpPr>
            <a:spLocks noGrp="1"/>
          </p:cNvSpPr>
          <p:nvPr>
            <p:ph sz="half" idx="2"/>
          </p:nvPr>
        </p:nvSpPr>
        <p:spPr>
          <a:xfrm>
            <a:off x="407988" y="3173505"/>
            <a:ext cx="5589587" cy="345907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
        <p:nvSpPr>
          <p:cNvPr id="5" name="Text Placeholder 4">
            <a:extLst>
              <a:ext uri="{FF2B5EF4-FFF2-40B4-BE49-F238E27FC236}">
                <a16:creationId xmlns:a16="http://schemas.microsoft.com/office/drawing/2014/main" id="{2571EA7D-695F-6647-9589-31F5CC4C43E8}"/>
              </a:ext>
            </a:extLst>
          </p:cNvPr>
          <p:cNvSpPr>
            <a:spLocks noGrp="1"/>
          </p:cNvSpPr>
          <p:nvPr>
            <p:ph type="body" sz="quarter" idx="3"/>
          </p:nvPr>
        </p:nvSpPr>
        <p:spPr>
          <a:xfrm>
            <a:off x="6169024" y="2501152"/>
            <a:ext cx="5576888" cy="58270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Content Placeholder 5">
            <a:extLst>
              <a:ext uri="{FF2B5EF4-FFF2-40B4-BE49-F238E27FC236}">
                <a16:creationId xmlns:a16="http://schemas.microsoft.com/office/drawing/2014/main" id="{25C55DCF-92E4-3447-8016-295A96A42422}"/>
              </a:ext>
            </a:extLst>
          </p:cNvPr>
          <p:cNvSpPr>
            <a:spLocks noGrp="1"/>
          </p:cNvSpPr>
          <p:nvPr>
            <p:ph sz="quarter" idx="4"/>
          </p:nvPr>
        </p:nvSpPr>
        <p:spPr>
          <a:xfrm>
            <a:off x="6172200" y="3173505"/>
            <a:ext cx="5576888" cy="3459070"/>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Tree>
    <p:extLst>
      <p:ext uri="{BB962C8B-B14F-4D97-AF65-F5344CB8AC3E}">
        <p14:creationId xmlns:p14="http://schemas.microsoft.com/office/powerpoint/2010/main" val="423179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157B1-40EE-934D-96F8-B04F3F73A5B7}"/>
              </a:ext>
            </a:extLst>
          </p:cNvPr>
          <p:cNvSpPr>
            <a:spLocks noGrp="1"/>
          </p:cNvSpPr>
          <p:nvPr>
            <p:ph type="title"/>
          </p:nvPr>
        </p:nvSpPr>
        <p:spPr>
          <a:xfrm>
            <a:off x="407988" y="1251585"/>
            <a:ext cx="10945812" cy="1044353"/>
          </a:xfrm>
        </p:spPr>
        <p:txBody>
          <a:bodyPr/>
          <a:lstStyle/>
          <a:p>
            <a:r>
              <a:rPr lang="de-DE"/>
              <a:t>Titelmasterformat durch Klicken bearbeiten</a:t>
            </a:r>
            <a:endParaRPr lang="en-RO" dirty="0"/>
          </a:p>
        </p:txBody>
      </p:sp>
    </p:spTree>
    <p:extLst>
      <p:ext uri="{BB962C8B-B14F-4D97-AF65-F5344CB8AC3E}">
        <p14:creationId xmlns:p14="http://schemas.microsoft.com/office/powerpoint/2010/main" val="2841640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054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0F08FD-EE8F-5D42-936C-8907D111B409}"/>
              </a:ext>
            </a:extLst>
          </p:cNvPr>
          <p:cNvSpPr>
            <a:spLocks noGrp="1"/>
          </p:cNvSpPr>
          <p:nvPr>
            <p:ph type="title"/>
          </p:nvPr>
        </p:nvSpPr>
        <p:spPr>
          <a:xfrm>
            <a:off x="839788" y="1133060"/>
            <a:ext cx="3932237" cy="924339"/>
          </a:xfrm>
        </p:spPr>
        <p:txBody>
          <a:bodyPr anchor="b"/>
          <a:lstStyle>
            <a:lvl1pPr>
              <a:defRPr sz="3200"/>
            </a:lvl1pPr>
          </a:lstStyle>
          <a:p>
            <a:r>
              <a:rPr lang="de-DE"/>
              <a:t>Titelmasterformat durch Klicken bearbeiten</a:t>
            </a:r>
            <a:endParaRPr lang="en-RO" dirty="0"/>
          </a:p>
        </p:txBody>
      </p:sp>
      <p:sp>
        <p:nvSpPr>
          <p:cNvPr id="3" name="Content Placeholder 2">
            <a:extLst>
              <a:ext uri="{FF2B5EF4-FFF2-40B4-BE49-F238E27FC236}">
                <a16:creationId xmlns:a16="http://schemas.microsoft.com/office/drawing/2014/main" id="{719F18C9-5B64-704E-B417-9517A9BDEE24}"/>
              </a:ext>
            </a:extLst>
          </p:cNvPr>
          <p:cNvSpPr>
            <a:spLocks noGrp="1"/>
          </p:cNvSpPr>
          <p:nvPr>
            <p:ph idx="1"/>
          </p:nvPr>
        </p:nvSpPr>
        <p:spPr>
          <a:xfrm>
            <a:off x="5180012" y="1133060"/>
            <a:ext cx="6172200" cy="549951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sp>
        <p:nvSpPr>
          <p:cNvPr id="4" name="Text Placeholder 3">
            <a:extLst>
              <a:ext uri="{FF2B5EF4-FFF2-40B4-BE49-F238E27FC236}">
                <a16:creationId xmlns:a16="http://schemas.microsoft.com/office/drawing/2014/main" id="{235228E1-D57C-8046-A03A-47B379974A31}"/>
              </a:ext>
            </a:extLst>
          </p:cNvPr>
          <p:cNvSpPr>
            <a:spLocks noGrp="1"/>
          </p:cNvSpPr>
          <p:nvPr>
            <p:ph type="body" sz="half" idx="2"/>
          </p:nvPr>
        </p:nvSpPr>
        <p:spPr>
          <a:xfrm>
            <a:off x="839788" y="2057399"/>
            <a:ext cx="3932237" cy="4575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3364685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F13BBA-2863-4E45-9092-1913488BD86A}"/>
              </a:ext>
            </a:extLst>
          </p:cNvPr>
          <p:cNvSpPr>
            <a:spLocks noGrp="1"/>
          </p:cNvSpPr>
          <p:nvPr>
            <p:ph type="title"/>
          </p:nvPr>
        </p:nvSpPr>
        <p:spPr>
          <a:xfrm>
            <a:off x="839788" y="1103242"/>
            <a:ext cx="3932237" cy="954157"/>
          </a:xfrm>
        </p:spPr>
        <p:txBody>
          <a:bodyPr anchor="b"/>
          <a:lstStyle>
            <a:lvl1pPr>
              <a:defRPr sz="3200"/>
            </a:lvl1pPr>
          </a:lstStyle>
          <a:p>
            <a:r>
              <a:rPr lang="de-DE"/>
              <a:t>Titelmasterformat durch Klicken bearbeiten</a:t>
            </a:r>
            <a:endParaRPr lang="en-RO"/>
          </a:p>
        </p:txBody>
      </p:sp>
      <p:sp>
        <p:nvSpPr>
          <p:cNvPr id="3" name="Picture Placeholder 2">
            <a:extLst>
              <a:ext uri="{FF2B5EF4-FFF2-40B4-BE49-F238E27FC236}">
                <a16:creationId xmlns:a16="http://schemas.microsoft.com/office/drawing/2014/main" id="{46FDD713-282A-5745-875B-FA33903C6410}"/>
              </a:ext>
            </a:extLst>
          </p:cNvPr>
          <p:cNvSpPr>
            <a:spLocks noGrp="1"/>
          </p:cNvSpPr>
          <p:nvPr>
            <p:ph type="pic" idx="1"/>
          </p:nvPr>
        </p:nvSpPr>
        <p:spPr>
          <a:xfrm>
            <a:off x="5180012" y="1103242"/>
            <a:ext cx="6172200" cy="552933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en-RO"/>
          </a:p>
        </p:txBody>
      </p:sp>
      <p:sp>
        <p:nvSpPr>
          <p:cNvPr id="4" name="Text Placeholder 3">
            <a:extLst>
              <a:ext uri="{FF2B5EF4-FFF2-40B4-BE49-F238E27FC236}">
                <a16:creationId xmlns:a16="http://schemas.microsoft.com/office/drawing/2014/main" id="{96090B43-C86B-4948-8EA7-FD9B8DA9A9FE}"/>
              </a:ext>
            </a:extLst>
          </p:cNvPr>
          <p:cNvSpPr>
            <a:spLocks noGrp="1"/>
          </p:cNvSpPr>
          <p:nvPr>
            <p:ph type="body" sz="half" idx="2"/>
          </p:nvPr>
        </p:nvSpPr>
        <p:spPr>
          <a:xfrm>
            <a:off x="839788" y="2057399"/>
            <a:ext cx="3932237" cy="45751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Tree>
    <p:extLst>
      <p:ext uri="{BB962C8B-B14F-4D97-AF65-F5344CB8AC3E}">
        <p14:creationId xmlns:p14="http://schemas.microsoft.com/office/powerpoint/2010/main" val="11085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A94B11-C896-584D-9817-25ADBBA5E8D0}"/>
              </a:ext>
            </a:extLst>
          </p:cNvPr>
          <p:cNvSpPr>
            <a:spLocks noGrp="1"/>
          </p:cNvSpPr>
          <p:nvPr>
            <p:ph type="title"/>
          </p:nvPr>
        </p:nvSpPr>
        <p:spPr>
          <a:xfrm>
            <a:off x="407988" y="1251585"/>
            <a:ext cx="11341100" cy="1044353"/>
          </a:xfrm>
          <a:prstGeom prst="rect">
            <a:avLst/>
          </a:prstGeom>
        </p:spPr>
        <p:txBody>
          <a:bodyPr vert="horz" lIns="91440" tIns="45720" rIns="91440" bIns="45720" rtlCol="0" anchor="ctr">
            <a:normAutofit/>
          </a:bodyPr>
          <a:lstStyle/>
          <a:p>
            <a:r>
              <a:rPr lang="de-DE"/>
              <a:t>Titelmasterformat durch Klicken bearbeiten</a:t>
            </a:r>
            <a:endParaRPr lang="en-RO" dirty="0"/>
          </a:p>
        </p:txBody>
      </p:sp>
      <p:sp>
        <p:nvSpPr>
          <p:cNvPr id="3" name="Text Placeholder 2">
            <a:extLst>
              <a:ext uri="{FF2B5EF4-FFF2-40B4-BE49-F238E27FC236}">
                <a16:creationId xmlns:a16="http://schemas.microsoft.com/office/drawing/2014/main" id="{7E12D51E-5411-5747-BE1A-45CAAFBD94C8}"/>
              </a:ext>
            </a:extLst>
          </p:cNvPr>
          <p:cNvSpPr>
            <a:spLocks noGrp="1"/>
          </p:cNvSpPr>
          <p:nvPr>
            <p:ph type="body" idx="1"/>
          </p:nvPr>
        </p:nvSpPr>
        <p:spPr>
          <a:xfrm>
            <a:off x="407988" y="4267200"/>
            <a:ext cx="11341100" cy="2365375"/>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endParaRPr lang="en-RO" dirty="0"/>
          </a:p>
        </p:txBody>
      </p:sp>
      <p:pic>
        <p:nvPicPr>
          <p:cNvPr id="7" name="Grafik 9">
            <a:extLst>
              <a:ext uri="{FF2B5EF4-FFF2-40B4-BE49-F238E27FC236}">
                <a16:creationId xmlns:a16="http://schemas.microsoft.com/office/drawing/2014/main" id="{C2D8E58E-AC49-D146-BF5D-C6A155EAF247}"/>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80852" y="134809"/>
            <a:ext cx="11630295" cy="1044353"/>
          </a:xfrm>
          <a:prstGeom prst="rect">
            <a:avLst/>
          </a:prstGeom>
        </p:spPr>
      </p:pic>
      <p:pic>
        <p:nvPicPr>
          <p:cNvPr id="9" name="Grafik 21">
            <a:extLst>
              <a:ext uri="{FF2B5EF4-FFF2-40B4-BE49-F238E27FC236}">
                <a16:creationId xmlns:a16="http://schemas.microsoft.com/office/drawing/2014/main" id="{C09F7757-0AC4-5445-84AE-C48BBF96B6DE}"/>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r="32008" b="52556"/>
          <a:stretch/>
        </p:blipFill>
        <p:spPr>
          <a:xfrm flipH="1">
            <a:off x="0" y="5842409"/>
            <a:ext cx="3901441" cy="1015591"/>
          </a:xfrm>
          <a:prstGeom prst="rect">
            <a:avLst/>
          </a:prstGeom>
        </p:spPr>
      </p:pic>
    </p:spTree>
    <p:extLst>
      <p:ext uri="{BB962C8B-B14F-4D97-AF65-F5344CB8AC3E}">
        <p14:creationId xmlns:p14="http://schemas.microsoft.com/office/powerpoint/2010/main" val="16750239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lnSpc>
          <a:spcPct val="90000"/>
        </a:lnSpc>
        <a:spcBef>
          <a:spcPct val="0"/>
        </a:spcBef>
        <a:buNone/>
        <a:defRPr sz="4400" b="1" kern="1200">
          <a:solidFill>
            <a:srgbClr val="0E4194"/>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rgbClr val="0E419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42" userDrawn="1">
          <p15:clr>
            <a:srgbClr val="F26B43"/>
          </p15:clr>
        </p15:guide>
        <p15:guide id="2" pos="257" userDrawn="1">
          <p15:clr>
            <a:srgbClr val="F26B43"/>
          </p15:clr>
        </p15:guide>
        <p15:guide id="3" orient="horz" pos="4178" userDrawn="1">
          <p15:clr>
            <a:srgbClr val="F26B43"/>
          </p15:clr>
        </p15:guide>
        <p15:guide id="4" pos="740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png"/><Relationship Id="rId7"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hyperlink" Target="https://danube-region.eu/projects-and-funding/eusdr-strategic-projects/" TargetMode="External"/><Relationship Id="rId4" Type="http://schemas.openxmlformats.org/officeDocument/2006/relationships/hyperlink" Target="https://danube-region.eu/danube-strategy-flagships-template/"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s://danube-region.eu/danube-youth-council/" TargetMode="External"/><Relationship Id="rId7"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hyperlink" Target="https://danube-region.eu/about/key-documents/" TargetMode="Externa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hyperlink" Target="https://danube-region.eu/projects-and-funding/embedding-2021-2027/" TargetMode="External"/><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7.png"/><Relationship Id="rId9" Type="http://schemas.microsoft.com/office/2007/relationships/diagramDrawing" Target="../diagrams/drawing1.xml"/></Relationships>
</file>

<file path=ppt/slides/_rels/slide4.xml.rels><?xml version="1.0" encoding="UTF-8" standalone="yes"?>
<Relationships xmlns="http://schemas.openxmlformats.org/package/2006/relationships"><Relationship Id="rId3" Type="http://schemas.openxmlformats.org/officeDocument/2006/relationships/hyperlink" Target="https://danube-region.eu/wp-content/uploads/2022/02/EUSDR-list-of-strategic-priorities-_endorsed_05-10-2020.xlsx"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euro-access.eu/" TargetMode="External"/><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hyperlink" Target="https://danube-region.eu/projects-and-funding/embedding-2021-2027/"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hyperlink" Target="https://danube-region.eu/about/implementation-reports/" TargetMode="External"/><Relationship Id="rId5" Type="http://schemas.openxmlformats.org/officeDocument/2006/relationships/hyperlink" Target="https://ec.europa.eu/regional_policy/en/policy/cooperation/macro-regional-strategies/" TargetMode="Externa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hyperlink" Target="http://www.espon.eu/TEVI2050"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hyperlink" Target="http://www.danube-region.eu/" TargetMode="External"/><Relationship Id="rId2" Type="http://schemas.openxmlformats.org/officeDocument/2006/relationships/image" Target="../media/image2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18C35-1858-354C-B0D2-8A9714BED432}"/>
              </a:ext>
            </a:extLst>
          </p:cNvPr>
          <p:cNvSpPr>
            <a:spLocks noGrp="1"/>
          </p:cNvSpPr>
          <p:nvPr>
            <p:ph type="ctrTitle"/>
          </p:nvPr>
        </p:nvSpPr>
        <p:spPr>
          <a:xfrm>
            <a:off x="1524000" y="1822893"/>
            <a:ext cx="9144000" cy="706437"/>
          </a:xfrm>
        </p:spPr>
        <p:txBody>
          <a:bodyPr>
            <a:normAutofit fontScale="90000"/>
          </a:bodyPr>
          <a:lstStyle/>
          <a:p>
            <a:r>
              <a:rPr lang="en-GB" dirty="0"/>
              <a:t>23</a:t>
            </a:r>
            <a:r>
              <a:rPr lang="en-GB" baseline="30000" dirty="0"/>
              <a:t>rd</a:t>
            </a:r>
            <a:r>
              <a:rPr lang="en-GB" dirty="0"/>
              <a:t> Steering Group meeting of EUSDR PA7 </a:t>
            </a:r>
            <a:endParaRPr lang="en-RO" dirty="0">
              <a:solidFill>
                <a:srgbClr val="FF0000"/>
              </a:solidFill>
            </a:endParaRPr>
          </a:p>
        </p:txBody>
      </p:sp>
      <p:sp>
        <p:nvSpPr>
          <p:cNvPr id="3" name="Subtitle 2">
            <a:extLst>
              <a:ext uri="{FF2B5EF4-FFF2-40B4-BE49-F238E27FC236}">
                <a16:creationId xmlns:a16="http://schemas.microsoft.com/office/drawing/2014/main" id="{B14E4C8B-9D8D-D44F-BC48-41BA71D391C0}"/>
              </a:ext>
            </a:extLst>
          </p:cNvPr>
          <p:cNvSpPr>
            <a:spLocks noGrp="1"/>
          </p:cNvSpPr>
          <p:nvPr>
            <p:ph type="subTitle" idx="1"/>
          </p:nvPr>
        </p:nvSpPr>
        <p:spPr>
          <a:xfrm>
            <a:off x="425450" y="2740103"/>
            <a:ext cx="11341100" cy="437322"/>
          </a:xfrm>
        </p:spPr>
        <p:txBody>
          <a:bodyPr/>
          <a:lstStyle/>
          <a:p>
            <a:r>
              <a:rPr lang="de-AT" dirty="0"/>
              <a:t>Online, 22 June 2022</a:t>
            </a:r>
            <a:endParaRPr lang="en-RO" dirty="0"/>
          </a:p>
        </p:txBody>
      </p:sp>
    </p:spTree>
    <p:extLst>
      <p:ext uri="{BB962C8B-B14F-4D97-AF65-F5344CB8AC3E}">
        <p14:creationId xmlns:p14="http://schemas.microsoft.com/office/powerpoint/2010/main" val="1007247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dirty="0"/>
              <a:t>d. Communication</a:t>
            </a:r>
          </a:p>
        </p:txBody>
      </p:sp>
      <p:sp>
        <p:nvSpPr>
          <p:cNvPr id="3" name="Inhaltsplatzhalter 2"/>
          <p:cNvSpPr>
            <a:spLocks noGrp="1"/>
          </p:cNvSpPr>
          <p:nvPr>
            <p:ph idx="1"/>
          </p:nvPr>
        </p:nvSpPr>
        <p:spPr>
          <a:xfrm>
            <a:off x="407988" y="2172835"/>
            <a:ext cx="11341100" cy="4336637"/>
          </a:xfrm>
        </p:spPr>
        <p:txBody>
          <a:bodyPr/>
          <a:lstStyle/>
          <a:p>
            <a:r>
              <a:rPr lang="en-GB" dirty="0"/>
              <a:t>EUSDR social media platforms</a:t>
            </a:r>
          </a:p>
          <a:p>
            <a:pPr marL="0" indent="0">
              <a:buNone/>
            </a:pPr>
            <a:endParaRPr lang="de-AT" dirty="0"/>
          </a:p>
          <a:p>
            <a:pPr marL="0" indent="0">
              <a:buNone/>
            </a:pPr>
            <a:r>
              <a:rPr lang="de-AT" dirty="0"/>
              <a:t>	</a:t>
            </a:r>
            <a:r>
              <a:rPr lang="de-AT" sz="2400" dirty="0"/>
              <a:t>#EUSDR – 7,331 followers</a:t>
            </a:r>
          </a:p>
          <a:p>
            <a:pPr marL="0" indent="0">
              <a:buNone/>
            </a:pPr>
            <a:r>
              <a:rPr lang="de-AT" sz="2400" dirty="0"/>
              <a:t>	</a:t>
            </a:r>
          </a:p>
          <a:p>
            <a:pPr marL="0" indent="0">
              <a:buNone/>
            </a:pPr>
            <a:r>
              <a:rPr lang="de-AT" sz="2400" dirty="0"/>
              <a:t>	/danube-region-strategy – 2,452 connections</a:t>
            </a:r>
          </a:p>
          <a:p>
            <a:pPr marL="0" indent="0">
              <a:buNone/>
            </a:pPr>
            <a:endParaRPr lang="de-AT" sz="2400" dirty="0"/>
          </a:p>
          <a:p>
            <a:pPr marL="0" indent="0">
              <a:buNone/>
            </a:pPr>
            <a:r>
              <a:rPr lang="de-AT" sz="2400" dirty="0"/>
              <a:t>	@EUSDR – 1,307 followers</a:t>
            </a:r>
            <a:endParaRPr lang="en-GB" sz="2400" dirty="0"/>
          </a:p>
        </p:txBody>
      </p:sp>
      <p:sp>
        <p:nvSpPr>
          <p:cNvPr id="4" name="Titel 1"/>
          <p:cNvSpPr txBox="1">
            <a:spLocks/>
          </p:cNvSpPr>
          <p:nvPr/>
        </p:nvSpPr>
        <p:spPr>
          <a:xfrm>
            <a:off x="5204130" y="2605548"/>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ea typeface="ＭＳ Ｐゴシック" pitchFamily="34" charset="-128"/>
            </a:endParaRPr>
          </a:p>
        </p:txBody>
      </p:sp>
      <p:pic>
        <p:nvPicPr>
          <p:cNvPr id="6" name="Picture 1">
            <a:extLst>
              <a:ext uri="{FF2B5EF4-FFF2-40B4-BE49-F238E27FC236}">
                <a16:creationId xmlns:a16="http://schemas.microsoft.com/office/drawing/2014/main" id="{400BF59D-77D4-484D-8AC7-F543CF6CE113}"/>
              </a:ext>
            </a:extLst>
          </p:cNvPr>
          <p:cNvPicPr/>
          <p:nvPr/>
        </p:nvPicPr>
        <p:blipFill>
          <a:blip r:embed="rId2"/>
          <a:stretch>
            <a:fillRect/>
          </a:stretch>
        </p:blipFill>
        <p:spPr>
          <a:xfrm>
            <a:off x="5831555" y="1366589"/>
            <a:ext cx="3969020" cy="2062411"/>
          </a:xfrm>
          <a:prstGeom prst="rect">
            <a:avLst/>
          </a:prstGeom>
        </p:spPr>
      </p:pic>
      <p:pic>
        <p:nvPicPr>
          <p:cNvPr id="8" name="Grafik 7"/>
          <p:cNvPicPr>
            <a:picLocks noChangeAspect="1"/>
          </p:cNvPicPr>
          <p:nvPr/>
        </p:nvPicPr>
        <p:blipFill rotWithShape="1">
          <a:blip r:embed="rId3"/>
          <a:srcRect r="12182"/>
          <a:stretch/>
        </p:blipFill>
        <p:spPr>
          <a:xfrm>
            <a:off x="407988" y="4141904"/>
            <a:ext cx="720000" cy="723832"/>
          </a:xfrm>
          <a:prstGeom prst="rect">
            <a:avLst/>
          </a:prstGeom>
        </p:spPr>
      </p:pic>
      <p:pic>
        <p:nvPicPr>
          <p:cNvPr id="9" name="Picture 1">
            <a:extLst>
              <a:ext uri="{FF2B5EF4-FFF2-40B4-BE49-F238E27FC236}">
                <a16:creationId xmlns:a16="http://schemas.microsoft.com/office/drawing/2014/main" id="{D6CF69B2-C6E1-4750-BAC5-AAFA70EDEDB2}"/>
              </a:ext>
            </a:extLst>
          </p:cNvPr>
          <p:cNvPicPr>
            <a:picLocks noChangeAspect="1"/>
          </p:cNvPicPr>
          <p:nvPr/>
        </p:nvPicPr>
        <p:blipFill>
          <a:blip r:embed="rId4"/>
          <a:stretch>
            <a:fillRect/>
          </a:stretch>
        </p:blipFill>
        <p:spPr>
          <a:xfrm>
            <a:off x="227988" y="2897564"/>
            <a:ext cx="1080000" cy="1080000"/>
          </a:xfrm>
          <a:prstGeom prst="rect">
            <a:avLst/>
          </a:prstGeom>
        </p:spPr>
      </p:pic>
      <p:pic>
        <p:nvPicPr>
          <p:cNvPr id="10" name="Grafik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2856" y="4865736"/>
            <a:ext cx="1260000" cy="1260000"/>
          </a:xfrm>
          <a:prstGeom prst="rect">
            <a:avLst/>
          </a:prstGeom>
        </p:spPr>
      </p:pic>
      <p:pic>
        <p:nvPicPr>
          <p:cNvPr id="7" name="Picture 6">
            <a:extLst>
              <a:ext uri="{FF2B5EF4-FFF2-40B4-BE49-F238E27FC236}">
                <a16:creationId xmlns:a16="http://schemas.microsoft.com/office/drawing/2014/main" id="{71A01CB6-D923-4EBE-9356-9F24792FB0E1}"/>
              </a:ext>
            </a:extLst>
          </p:cNvPr>
          <p:cNvPicPr>
            <a:picLocks noChangeAspect="1"/>
          </p:cNvPicPr>
          <p:nvPr/>
        </p:nvPicPr>
        <p:blipFill>
          <a:blip r:embed="rId6"/>
          <a:stretch>
            <a:fillRect/>
          </a:stretch>
        </p:blipFill>
        <p:spPr>
          <a:xfrm rot="533794">
            <a:off x="8268068" y="2676286"/>
            <a:ext cx="3487689" cy="2201959"/>
          </a:xfrm>
          <a:prstGeom prst="rect">
            <a:avLst/>
          </a:prstGeom>
        </p:spPr>
      </p:pic>
      <p:pic>
        <p:nvPicPr>
          <p:cNvPr id="12" name="Picture 11">
            <a:extLst>
              <a:ext uri="{FF2B5EF4-FFF2-40B4-BE49-F238E27FC236}">
                <a16:creationId xmlns:a16="http://schemas.microsoft.com/office/drawing/2014/main" id="{226BA25D-C7C2-4CFD-B543-5D6D096F0DB8}"/>
              </a:ext>
            </a:extLst>
          </p:cNvPr>
          <p:cNvPicPr>
            <a:picLocks noChangeAspect="1"/>
          </p:cNvPicPr>
          <p:nvPr/>
        </p:nvPicPr>
        <p:blipFill>
          <a:blip r:embed="rId7"/>
          <a:stretch>
            <a:fillRect/>
          </a:stretch>
        </p:blipFill>
        <p:spPr>
          <a:xfrm rot="20728468">
            <a:off x="7066630" y="4300155"/>
            <a:ext cx="2487668" cy="1987824"/>
          </a:xfrm>
          <a:prstGeom prst="rect">
            <a:avLst/>
          </a:prstGeom>
        </p:spPr>
      </p:pic>
    </p:spTree>
    <p:extLst>
      <p:ext uri="{BB962C8B-B14F-4D97-AF65-F5344CB8AC3E}">
        <p14:creationId xmlns:p14="http://schemas.microsoft.com/office/powerpoint/2010/main" val="112673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p:cNvPicPr>
            <a:picLocks noChangeAspect="1"/>
          </p:cNvPicPr>
          <p:nvPr/>
        </p:nvPicPr>
        <p:blipFill>
          <a:blip r:embed="rId2"/>
          <a:stretch>
            <a:fillRect/>
          </a:stretch>
        </p:blipFill>
        <p:spPr>
          <a:xfrm rot="20686100">
            <a:off x="6059841" y="1723653"/>
            <a:ext cx="1799447" cy="3700067"/>
          </a:xfrm>
          <a:prstGeom prst="rect">
            <a:avLst/>
          </a:prstGeom>
        </p:spPr>
      </p:pic>
      <p:sp>
        <p:nvSpPr>
          <p:cNvPr id="2" name="Titel 1"/>
          <p:cNvSpPr>
            <a:spLocks noGrp="1"/>
          </p:cNvSpPr>
          <p:nvPr>
            <p:ph type="title"/>
          </p:nvPr>
        </p:nvSpPr>
        <p:spPr/>
        <p:txBody>
          <a:bodyPr>
            <a:normAutofit/>
          </a:bodyPr>
          <a:lstStyle/>
          <a:p>
            <a:r>
              <a:rPr lang="en-GB" dirty="0"/>
              <a:t>d. Communication</a:t>
            </a:r>
          </a:p>
        </p:txBody>
      </p:sp>
      <p:sp>
        <p:nvSpPr>
          <p:cNvPr id="3" name="Inhaltsplatzhalter 2"/>
          <p:cNvSpPr>
            <a:spLocks noGrp="1"/>
          </p:cNvSpPr>
          <p:nvPr>
            <p:ph idx="1"/>
          </p:nvPr>
        </p:nvSpPr>
        <p:spPr>
          <a:xfrm>
            <a:off x="407988" y="2192031"/>
            <a:ext cx="11341100" cy="3821143"/>
          </a:xfrm>
        </p:spPr>
        <p:txBody>
          <a:bodyPr>
            <a:normAutofit fontScale="92500" lnSpcReduction="20000"/>
          </a:bodyPr>
          <a:lstStyle/>
          <a:p>
            <a:r>
              <a:rPr lang="de-AT" sz="2400" dirty="0"/>
              <a:t>The EUSDR app </a:t>
            </a:r>
            <a:r>
              <a:rPr lang="de-AT" sz="2400" dirty="0" err="1"/>
              <a:t>for</a:t>
            </a:r>
            <a:r>
              <a:rPr lang="de-AT" sz="2400" dirty="0"/>
              <a:t> </a:t>
            </a:r>
          </a:p>
          <a:p>
            <a:pPr marL="0" indent="0">
              <a:buNone/>
            </a:pPr>
            <a:r>
              <a:rPr lang="de-AT" sz="2400" dirty="0"/>
              <a:t>Android  </a:t>
            </a:r>
          </a:p>
          <a:p>
            <a:pPr marL="0" indent="0">
              <a:buNone/>
            </a:pPr>
            <a:endParaRPr lang="de-AT" sz="2400" dirty="0"/>
          </a:p>
          <a:p>
            <a:pPr marL="0" indent="0">
              <a:buNone/>
            </a:pPr>
            <a:endParaRPr lang="de-AT" sz="2400" dirty="0"/>
          </a:p>
          <a:p>
            <a:pPr marL="0" indent="0">
              <a:buNone/>
            </a:pPr>
            <a:r>
              <a:rPr lang="de-AT" sz="2400" dirty="0"/>
              <a:t>and </a:t>
            </a:r>
          </a:p>
          <a:p>
            <a:pPr marL="0" indent="0">
              <a:buNone/>
            </a:pPr>
            <a:r>
              <a:rPr lang="de-AT" sz="2400" dirty="0"/>
              <a:t>iOS</a:t>
            </a:r>
          </a:p>
          <a:p>
            <a:pPr marL="0" indent="0">
              <a:buNone/>
            </a:pPr>
            <a:endParaRPr lang="de-AT" sz="2400" dirty="0"/>
          </a:p>
          <a:p>
            <a:pPr marL="0" indent="0">
              <a:buNone/>
            </a:pPr>
            <a:endParaRPr lang="de-AT" sz="2400" dirty="0"/>
          </a:p>
          <a:p>
            <a:r>
              <a:rPr lang="ro-RO" sz="2400" b="0" dirty="0"/>
              <a:t>64</a:t>
            </a:r>
            <a:r>
              <a:rPr lang="de-AT" sz="2400" b="0" dirty="0"/>
              <a:t> downloads for Android and </a:t>
            </a:r>
            <a:r>
              <a:rPr lang="ro-RO" sz="2400" b="0" dirty="0"/>
              <a:t>77</a:t>
            </a:r>
            <a:r>
              <a:rPr lang="de-AT" sz="2400" b="0" dirty="0"/>
              <a:t> downloads </a:t>
            </a:r>
          </a:p>
          <a:p>
            <a:pPr marL="0" indent="0">
              <a:buNone/>
            </a:pPr>
            <a:r>
              <a:rPr lang="de-AT" sz="2400" b="0" dirty="0"/>
              <a:t>for iOS since its launching in June 2021</a:t>
            </a:r>
          </a:p>
        </p:txBody>
      </p:sp>
      <p:sp>
        <p:nvSpPr>
          <p:cNvPr id="4" name="Titel 1"/>
          <p:cNvSpPr txBox="1">
            <a:spLocks/>
          </p:cNvSpPr>
          <p:nvPr/>
        </p:nvSpPr>
        <p:spPr>
          <a:xfrm>
            <a:off x="4230353" y="2968103"/>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ea typeface="ＭＳ Ｐゴシック" pitchFamily="34" charset="-128"/>
            </a:endParaRPr>
          </a:p>
        </p:txBody>
      </p:sp>
      <p:pic>
        <p:nvPicPr>
          <p:cNvPr id="7" name="Grafik 6"/>
          <p:cNvPicPr>
            <a:picLocks noChangeAspect="1"/>
          </p:cNvPicPr>
          <p:nvPr/>
        </p:nvPicPr>
        <p:blipFill>
          <a:blip r:embed="rId3"/>
          <a:stretch>
            <a:fillRect/>
          </a:stretch>
        </p:blipFill>
        <p:spPr>
          <a:xfrm>
            <a:off x="7707085" y="2295938"/>
            <a:ext cx="1745925" cy="3590014"/>
          </a:xfrm>
          <a:prstGeom prst="rect">
            <a:avLst/>
          </a:prstGeom>
        </p:spPr>
      </p:pic>
      <p:pic>
        <p:nvPicPr>
          <p:cNvPr id="11" name="Picture 10">
            <a:extLst>
              <a:ext uri="{FF2B5EF4-FFF2-40B4-BE49-F238E27FC236}">
                <a16:creationId xmlns:a16="http://schemas.microsoft.com/office/drawing/2014/main" id="{67A75FF3-90C3-4F28-AA1F-4F55029BFEDB}"/>
              </a:ext>
            </a:extLst>
          </p:cNvPr>
          <p:cNvPicPr>
            <a:picLocks noChangeAspect="1"/>
          </p:cNvPicPr>
          <p:nvPr/>
        </p:nvPicPr>
        <p:blipFill>
          <a:blip r:embed="rId4"/>
          <a:stretch>
            <a:fillRect/>
          </a:stretch>
        </p:blipFill>
        <p:spPr>
          <a:xfrm rot="887385">
            <a:off x="9315132" y="1638452"/>
            <a:ext cx="1797569" cy="3696207"/>
          </a:xfrm>
          <a:prstGeom prst="rect">
            <a:avLst/>
          </a:prstGeom>
        </p:spPr>
      </p:pic>
      <p:pic>
        <p:nvPicPr>
          <p:cNvPr id="8" name="Grafik 7"/>
          <p:cNvPicPr>
            <a:picLocks noChangeAspect="1"/>
          </p:cNvPicPr>
          <p:nvPr/>
        </p:nvPicPr>
        <p:blipFill>
          <a:blip r:embed="rId5"/>
          <a:stretch>
            <a:fillRect/>
          </a:stretch>
        </p:blipFill>
        <p:spPr>
          <a:xfrm>
            <a:off x="1514143" y="2525780"/>
            <a:ext cx="1155079" cy="1148363"/>
          </a:xfrm>
          <a:prstGeom prst="rect">
            <a:avLst/>
          </a:prstGeom>
        </p:spPr>
      </p:pic>
      <p:pic>
        <p:nvPicPr>
          <p:cNvPr id="10" name="Grafik 9"/>
          <p:cNvPicPr>
            <a:picLocks noChangeAspect="1"/>
          </p:cNvPicPr>
          <p:nvPr/>
        </p:nvPicPr>
        <p:blipFill>
          <a:blip r:embed="rId6"/>
          <a:stretch>
            <a:fillRect/>
          </a:stretch>
        </p:blipFill>
        <p:spPr>
          <a:xfrm>
            <a:off x="1514143" y="3835262"/>
            <a:ext cx="1155079" cy="1175954"/>
          </a:xfrm>
          <a:prstGeom prst="rect">
            <a:avLst/>
          </a:prstGeom>
        </p:spPr>
      </p:pic>
    </p:spTree>
    <p:extLst>
      <p:ext uri="{BB962C8B-B14F-4D97-AF65-F5344CB8AC3E}">
        <p14:creationId xmlns:p14="http://schemas.microsoft.com/office/powerpoint/2010/main" val="2811925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d. Communication</a:t>
            </a:r>
          </a:p>
        </p:txBody>
      </p:sp>
      <p:sp>
        <p:nvSpPr>
          <p:cNvPr id="13" name="Inhaltsplatzhalter 2">
            <a:extLst>
              <a:ext uri="{FF2B5EF4-FFF2-40B4-BE49-F238E27FC236}">
                <a16:creationId xmlns:a16="http://schemas.microsoft.com/office/drawing/2014/main" id="{9F5222E2-01AB-4A23-A2B9-849CEA830503}"/>
              </a:ext>
            </a:extLst>
          </p:cNvPr>
          <p:cNvSpPr>
            <a:spLocks noGrp="1"/>
          </p:cNvSpPr>
          <p:nvPr>
            <p:ph idx="1"/>
          </p:nvPr>
        </p:nvSpPr>
        <p:spPr>
          <a:xfrm>
            <a:off x="407988" y="2086120"/>
            <a:ext cx="11341100" cy="4546456"/>
          </a:xfrm>
        </p:spPr>
        <p:txBody>
          <a:bodyPr>
            <a:normAutofit/>
          </a:bodyPr>
          <a:lstStyle/>
          <a:p>
            <a:r>
              <a:rPr lang="en-US" sz="2000" dirty="0"/>
              <a:t>May - July 2022 </a:t>
            </a:r>
            <a:r>
              <a:rPr lang="en-US" sz="2000" dirty="0">
                <a:sym typeface="Wingdings" panose="05000000000000000000" pitchFamily="2" charset="2"/>
              </a:rPr>
              <a:t></a:t>
            </a:r>
            <a:r>
              <a:rPr lang="en-US" sz="2000" dirty="0"/>
              <a:t> </a:t>
            </a:r>
            <a:r>
              <a:rPr lang="en-US" sz="2000" b="0" dirty="0"/>
              <a:t>a </a:t>
            </a:r>
            <a:r>
              <a:rPr lang="en-US" sz="2000" dirty="0"/>
              <a:t>new online media campaign will run</a:t>
            </a:r>
            <a:r>
              <a:rPr lang="en-US" sz="2000" b="0" dirty="0"/>
              <a:t>, displaying animated banners &amp; videos on news portals from all 14 Danube Region countries</a:t>
            </a:r>
          </a:p>
          <a:p>
            <a:r>
              <a:rPr lang="en-US" sz="2000" dirty="0"/>
              <a:t>2 communication workshops </a:t>
            </a:r>
            <a:r>
              <a:rPr lang="en-US" sz="2000" b="0" dirty="0"/>
              <a:t>dedicated to PACs &amp; their teams to be </a:t>
            </a:r>
            <a:r>
              <a:rPr lang="en-GB" sz="2000" b="0" dirty="0"/>
              <a:t>organised</a:t>
            </a:r>
            <a:r>
              <a:rPr lang="en-US" sz="2000" b="0" dirty="0"/>
              <a:t> on </a:t>
            </a:r>
            <a:r>
              <a:rPr lang="en-US" sz="2000" dirty="0"/>
              <a:t>29 - 30 June in Oradea, Romania</a:t>
            </a:r>
            <a:r>
              <a:rPr lang="en-US" sz="2000" b="0" dirty="0"/>
              <a:t> (topics: storytelling &amp; digital communication)</a:t>
            </a:r>
          </a:p>
          <a:p>
            <a:r>
              <a:rPr lang="en-US" sz="2000" dirty="0"/>
              <a:t>EUSDR Smart app </a:t>
            </a:r>
            <a:r>
              <a:rPr lang="en-US" sz="2000" b="0" dirty="0">
                <a:sym typeface="Wingdings" panose="05000000000000000000" pitchFamily="2" charset="2"/>
              </a:rPr>
              <a:t> new contract for maintenance and support</a:t>
            </a:r>
          </a:p>
          <a:p>
            <a:pPr marL="0" indent="0">
              <a:buNone/>
            </a:pPr>
            <a:endParaRPr lang="en-US" sz="2000" b="0" dirty="0">
              <a:sym typeface="Wingdings" panose="05000000000000000000" pitchFamily="2" charset="2"/>
            </a:endParaRPr>
          </a:p>
          <a:p>
            <a:pPr>
              <a:buFont typeface="Wingdings" panose="05000000000000000000" pitchFamily="2" charset="2"/>
              <a:buChar char="ü"/>
            </a:pPr>
            <a:r>
              <a:rPr lang="en-US" sz="2400" i="1" dirty="0"/>
              <a:t>Constant updates on the social media platforms &amp; EUSDR website</a:t>
            </a:r>
          </a:p>
          <a:p>
            <a:pPr>
              <a:buFont typeface="Wingdings" panose="05000000000000000000" pitchFamily="2" charset="2"/>
              <a:buChar char="ü"/>
            </a:pPr>
            <a:r>
              <a:rPr lang="en-US" sz="2400" i="1" dirty="0"/>
              <a:t>Disseminating information on the EUSDR’S 11</a:t>
            </a:r>
            <a:r>
              <a:rPr lang="en-US" sz="2400" i="1" baseline="30000" dirty="0"/>
              <a:t>th</a:t>
            </a:r>
            <a:r>
              <a:rPr lang="en-US" sz="2400" i="1" dirty="0"/>
              <a:t> edition of the Annual Forum</a:t>
            </a:r>
          </a:p>
          <a:p>
            <a:pPr>
              <a:buFont typeface="Wingdings" panose="05000000000000000000" pitchFamily="2" charset="2"/>
              <a:buChar char="ü"/>
            </a:pPr>
            <a:r>
              <a:rPr lang="en-US" sz="2400" i="1" dirty="0"/>
              <a:t>Editing &amp; disseminating of EUSDR internal &amp; external newsletters</a:t>
            </a:r>
          </a:p>
        </p:txBody>
      </p:sp>
    </p:spTree>
    <p:extLst>
      <p:ext uri="{BB962C8B-B14F-4D97-AF65-F5344CB8AC3E}">
        <p14:creationId xmlns:p14="http://schemas.microsoft.com/office/powerpoint/2010/main" val="7227369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Oval 21">
            <a:extLst>
              <a:ext uri="{FF2B5EF4-FFF2-40B4-BE49-F238E27FC236}">
                <a16:creationId xmlns:a16="http://schemas.microsoft.com/office/drawing/2014/main" id="{93DF4A0F-311B-46FA-909E-BC6A84FE7CBA}"/>
              </a:ext>
            </a:extLst>
          </p:cNvPr>
          <p:cNvSpPr/>
          <p:nvPr/>
        </p:nvSpPr>
        <p:spPr>
          <a:xfrm>
            <a:off x="10471327" y="3108067"/>
            <a:ext cx="1296429" cy="2149036"/>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56" name="Oval 21">
            <a:extLst>
              <a:ext uri="{FF2B5EF4-FFF2-40B4-BE49-F238E27FC236}">
                <a16:creationId xmlns:a16="http://schemas.microsoft.com/office/drawing/2014/main" id="{5D1DE12E-ADA2-4F40-9E7A-AB0059D1DE4F}"/>
              </a:ext>
            </a:extLst>
          </p:cNvPr>
          <p:cNvSpPr/>
          <p:nvPr/>
        </p:nvSpPr>
        <p:spPr>
          <a:xfrm rot="10800000" flipH="1">
            <a:off x="6253786" y="4514977"/>
            <a:ext cx="1336819" cy="1729572"/>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141381 w 1449013"/>
              <a:gd name="connsiteY16" fmla="*/ 433666 h 1952472"/>
              <a:gd name="connsiteX17" fmla="*/ 0 w 1449013"/>
              <a:gd name="connsiteY17" fmla="*/ 471352 h 1952472"/>
              <a:gd name="connsiteX18" fmla="*/ 0 w 1449013"/>
              <a:gd name="connsiteY18" fmla="*/ 0 h 1952472"/>
              <a:gd name="connsiteX19" fmla="*/ 1449013 w 1449013"/>
              <a:gd name="connsiteY19"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471352 h 1952472"/>
              <a:gd name="connsiteX17" fmla="*/ 0 w 1449013"/>
              <a:gd name="connsiteY17" fmla="*/ 0 h 1952472"/>
              <a:gd name="connsiteX18" fmla="*/ 1449013 w 1449013"/>
              <a:gd name="connsiteY18"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0 h 1952472"/>
              <a:gd name="connsiteX17" fmla="*/ 1449013 w 1449013"/>
              <a:gd name="connsiteY17"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0 h 1952472"/>
              <a:gd name="connsiteX16" fmla="*/ 1449013 w 1449013"/>
              <a:gd name="connsiteY16" fmla="*/ 0 h 195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0"/>
                </a:lnTo>
                <a:lnTo>
                  <a:pt x="1449013" y="0"/>
                </a:lnTo>
                <a:close/>
              </a:path>
            </a:pathLst>
          </a:custGeom>
          <a:solidFill>
            <a:schemeClr val="accent3"/>
          </a:solidFill>
          <a:ln w="38100">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2" name="Titel 1"/>
          <p:cNvSpPr>
            <a:spLocks noGrp="1"/>
          </p:cNvSpPr>
          <p:nvPr>
            <p:ph type="title"/>
          </p:nvPr>
        </p:nvSpPr>
        <p:spPr/>
        <p:txBody>
          <a:bodyPr/>
          <a:lstStyle/>
          <a:p>
            <a:r>
              <a:rPr lang="de-AT" dirty="0"/>
              <a:t>e. </a:t>
            </a:r>
            <a:r>
              <a:rPr lang="de-AT" dirty="0" err="1"/>
              <a:t>Capacity</a:t>
            </a:r>
            <a:r>
              <a:rPr lang="de-AT" dirty="0"/>
              <a:t> Building</a:t>
            </a:r>
            <a:endParaRPr lang="en-GB" dirty="0"/>
          </a:p>
        </p:txBody>
      </p:sp>
      <p:sp>
        <p:nvSpPr>
          <p:cNvPr id="3" name="Inhaltsplatzhalter 2"/>
          <p:cNvSpPr>
            <a:spLocks noGrp="1"/>
          </p:cNvSpPr>
          <p:nvPr>
            <p:ph idx="1"/>
          </p:nvPr>
        </p:nvSpPr>
        <p:spPr/>
        <p:txBody>
          <a:bodyPr/>
          <a:lstStyle/>
          <a:p>
            <a:r>
              <a:rPr lang="de-AT" dirty="0" err="1"/>
              <a:t>Process</a:t>
            </a:r>
            <a:endParaRPr lang="de-AT" dirty="0"/>
          </a:p>
          <a:p>
            <a:endParaRPr lang="en-GB" dirty="0"/>
          </a:p>
          <a:p>
            <a:pPr lvl="1"/>
            <a:r>
              <a:rPr lang="en-GB" sz="1600" dirty="0">
                <a:solidFill>
                  <a:schemeClr val="tx1"/>
                </a:solidFill>
              </a:rPr>
              <a:t>Publications</a:t>
            </a:r>
          </a:p>
          <a:p>
            <a:pPr lvl="1"/>
            <a:endParaRPr lang="en-GB" sz="1600" dirty="0">
              <a:solidFill>
                <a:schemeClr val="tx1"/>
              </a:solidFill>
            </a:endParaRPr>
          </a:p>
          <a:p>
            <a:pPr lvl="1"/>
            <a:r>
              <a:rPr lang="en-GB" sz="1600" dirty="0">
                <a:solidFill>
                  <a:schemeClr val="tx1"/>
                </a:solidFill>
              </a:rPr>
              <a:t>Events for EUSDR </a:t>
            </a:r>
          </a:p>
          <a:p>
            <a:pPr marL="457200" lvl="1" indent="0">
              <a:buNone/>
            </a:pPr>
            <a:r>
              <a:rPr lang="en-GB" sz="1600" dirty="0">
                <a:solidFill>
                  <a:schemeClr val="tx1"/>
                </a:solidFill>
              </a:rPr>
              <a:t>key stakeholders</a:t>
            </a:r>
            <a:endParaRPr lang="en-GB" sz="1600" dirty="0"/>
          </a:p>
          <a:p>
            <a:pPr marL="457200" lvl="1" indent="0">
              <a:buNone/>
            </a:pPr>
            <a:endParaRPr lang="en-GB" sz="1600" dirty="0">
              <a:solidFill>
                <a:schemeClr val="tx1"/>
              </a:solidFill>
            </a:endParaRPr>
          </a:p>
          <a:p>
            <a:pPr lvl="1"/>
            <a:r>
              <a:rPr lang="en-GB" sz="1600" dirty="0"/>
              <a:t>Events for EUSDR </a:t>
            </a:r>
          </a:p>
          <a:p>
            <a:pPr marL="457200" lvl="1" indent="0">
              <a:buNone/>
            </a:pPr>
            <a:r>
              <a:rPr lang="en-GB" sz="1600" dirty="0"/>
              <a:t>key </a:t>
            </a:r>
            <a:r>
              <a:rPr lang="en-GB" sz="1600" dirty="0" err="1"/>
              <a:t>stekhodlers</a:t>
            </a:r>
            <a:r>
              <a:rPr lang="en-GB" sz="1600" dirty="0"/>
              <a:t> </a:t>
            </a:r>
          </a:p>
          <a:p>
            <a:pPr marL="457200" lvl="1" indent="0">
              <a:buNone/>
            </a:pPr>
            <a:r>
              <a:rPr lang="en-GB" sz="1600" dirty="0"/>
              <a:t>upon request</a:t>
            </a:r>
          </a:p>
          <a:p>
            <a:endParaRPr lang="en-GB" sz="1600" dirty="0">
              <a:solidFill>
                <a:schemeClr val="tx1"/>
              </a:solidFill>
            </a:endParaRPr>
          </a:p>
        </p:txBody>
      </p:sp>
      <p:sp>
        <p:nvSpPr>
          <p:cNvPr id="6" name="Rechteck 5"/>
          <p:cNvSpPr>
            <a:spLocks noChangeAspect="1"/>
          </p:cNvSpPr>
          <p:nvPr/>
        </p:nvSpPr>
        <p:spPr>
          <a:xfrm>
            <a:off x="9891500" y="7485746"/>
            <a:ext cx="1460859" cy="258525"/>
          </a:xfrm>
          <a:prstGeom prst="rect">
            <a:avLst/>
          </a:prstGeom>
        </p:spPr>
        <p:txBody>
          <a:bodyPr wrap="none">
            <a:spAutoFit/>
          </a:bodyPr>
          <a:lstStyle/>
          <a:p>
            <a:pPr algn="r"/>
            <a:r>
              <a:rPr lang="en-GB" sz="1500" i="1" dirty="0">
                <a:latin typeface="+mj-lt"/>
                <a:sym typeface="Arial"/>
              </a:rPr>
              <a:t>DSP, 29 January 2021</a:t>
            </a:r>
            <a:endParaRPr lang="en-GB" sz="1500" i="1" dirty="0">
              <a:solidFill>
                <a:srgbClr val="0E4194"/>
              </a:solidFill>
              <a:latin typeface="+mj-lt"/>
              <a:cs typeface="Arial" panose="020B0604020202020204" pitchFamily="34" charset="0"/>
            </a:endParaRPr>
          </a:p>
        </p:txBody>
      </p:sp>
      <p:grpSp>
        <p:nvGrpSpPr>
          <p:cNvPr id="7" name="그룹 2">
            <a:extLst>
              <a:ext uri="{FF2B5EF4-FFF2-40B4-BE49-F238E27FC236}">
                <a16:creationId xmlns:a16="http://schemas.microsoft.com/office/drawing/2014/main" id="{99DE5510-344C-4DFA-A877-22055111B614}"/>
              </a:ext>
            </a:extLst>
          </p:cNvPr>
          <p:cNvGrpSpPr>
            <a:grpSpLocks noChangeAspect="1"/>
          </p:cNvGrpSpPr>
          <p:nvPr/>
        </p:nvGrpSpPr>
        <p:grpSpPr>
          <a:xfrm>
            <a:off x="3371625" y="3079986"/>
            <a:ext cx="8420912" cy="3123946"/>
            <a:chOff x="1159651" y="1734447"/>
            <a:chExt cx="9410326" cy="3491001"/>
          </a:xfrm>
        </p:grpSpPr>
        <p:sp>
          <p:nvSpPr>
            <p:cNvPr id="8" name="Oval 21">
              <a:extLst>
                <a:ext uri="{FF2B5EF4-FFF2-40B4-BE49-F238E27FC236}">
                  <a16:creationId xmlns:a16="http://schemas.microsoft.com/office/drawing/2014/main" id="{88567C25-62EE-4D87-815F-DF15C6AC53F2}"/>
                </a:ext>
              </a:extLst>
            </p:cNvPr>
            <p:cNvSpPr/>
            <p:nvPr/>
          </p:nvSpPr>
          <p:spPr>
            <a:xfrm rot="5400000">
              <a:off x="7520905" y="1776216"/>
              <a:ext cx="1448756" cy="2401537"/>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chemeClr val="accent6"/>
            </a:solidFill>
            <a:ln w="3810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sp>
          <p:nvSpPr>
            <p:cNvPr id="9" name="Oval 21">
              <a:extLst>
                <a:ext uri="{FF2B5EF4-FFF2-40B4-BE49-F238E27FC236}">
                  <a16:creationId xmlns:a16="http://schemas.microsoft.com/office/drawing/2014/main" id="{B164B805-2905-4DFA-95F7-A77DE83C3A06}"/>
                </a:ext>
              </a:extLst>
            </p:cNvPr>
            <p:cNvSpPr/>
            <p:nvPr/>
          </p:nvSpPr>
          <p:spPr>
            <a:xfrm rot="16200000" flipV="1">
              <a:off x="8844934" y="3500406"/>
              <a:ext cx="1429433" cy="2020652"/>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141381 w 1449013"/>
                <a:gd name="connsiteY16" fmla="*/ 433666 h 1952472"/>
                <a:gd name="connsiteX17" fmla="*/ 0 w 1449013"/>
                <a:gd name="connsiteY17" fmla="*/ 471352 h 1952472"/>
                <a:gd name="connsiteX18" fmla="*/ 0 w 1449013"/>
                <a:gd name="connsiteY18" fmla="*/ 0 h 1952472"/>
                <a:gd name="connsiteX19" fmla="*/ 1449013 w 1449013"/>
                <a:gd name="connsiteY19"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471352 h 1952472"/>
                <a:gd name="connsiteX17" fmla="*/ 0 w 1449013"/>
                <a:gd name="connsiteY17" fmla="*/ 0 h 1952472"/>
                <a:gd name="connsiteX18" fmla="*/ 1449013 w 1449013"/>
                <a:gd name="connsiteY18"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0 h 1952472"/>
                <a:gd name="connsiteX17" fmla="*/ 1449013 w 1449013"/>
                <a:gd name="connsiteY17"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0 h 1952472"/>
                <a:gd name="connsiteX16" fmla="*/ 1449013 w 1449013"/>
                <a:gd name="connsiteY16" fmla="*/ 0 h 195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0"/>
                  </a:lnTo>
                  <a:lnTo>
                    <a:pt x="1449013" y="0"/>
                  </a:lnTo>
                  <a:close/>
                </a:path>
              </a:pathLst>
            </a:custGeom>
            <a:solidFill>
              <a:schemeClr val="bg1"/>
            </a:solidFill>
            <a:ln w="38100">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0" name="Oval 21">
              <a:extLst>
                <a:ext uri="{FF2B5EF4-FFF2-40B4-BE49-F238E27FC236}">
                  <a16:creationId xmlns:a16="http://schemas.microsoft.com/office/drawing/2014/main" id="{A1112AF3-5E40-4082-B416-C650A8747A3A}"/>
                </a:ext>
              </a:extLst>
            </p:cNvPr>
            <p:cNvSpPr/>
            <p:nvPr/>
          </p:nvSpPr>
          <p:spPr>
            <a:xfrm rot="5400000">
              <a:off x="4404964" y="1766586"/>
              <a:ext cx="1448756" cy="2401537"/>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chemeClr val="accent6"/>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1" name="Oval 21">
              <a:extLst>
                <a:ext uri="{FF2B5EF4-FFF2-40B4-BE49-F238E27FC236}">
                  <a16:creationId xmlns:a16="http://schemas.microsoft.com/office/drawing/2014/main" id="{4DDFDDD0-C8C8-4E89-86E8-ED4DB9C1982F}"/>
                </a:ext>
              </a:extLst>
            </p:cNvPr>
            <p:cNvSpPr/>
            <p:nvPr/>
          </p:nvSpPr>
          <p:spPr>
            <a:xfrm rot="16200000">
              <a:off x="1526029" y="2004312"/>
              <a:ext cx="1448756" cy="1926087"/>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6"/>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2" name="Oval 21">
              <a:extLst>
                <a:ext uri="{FF2B5EF4-FFF2-40B4-BE49-F238E27FC236}">
                  <a16:creationId xmlns:a16="http://schemas.microsoft.com/office/drawing/2014/main" id="{864A1FC6-1604-4F09-A0E0-185DC3B1E847}"/>
                </a:ext>
              </a:extLst>
            </p:cNvPr>
            <p:cNvSpPr/>
            <p:nvPr/>
          </p:nvSpPr>
          <p:spPr>
            <a:xfrm>
              <a:off x="2869772" y="2265829"/>
              <a:ext cx="1429432" cy="1952126"/>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4"/>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3" name="Oval 21">
              <a:extLst>
                <a:ext uri="{FF2B5EF4-FFF2-40B4-BE49-F238E27FC236}">
                  <a16:creationId xmlns:a16="http://schemas.microsoft.com/office/drawing/2014/main" id="{B473858D-1823-4DE7-9F10-3B8663324039}"/>
                </a:ext>
              </a:extLst>
            </p:cNvPr>
            <p:cNvSpPr/>
            <p:nvPr/>
          </p:nvSpPr>
          <p:spPr>
            <a:xfrm rot="10800000">
              <a:off x="5982976" y="1734447"/>
              <a:ext cx="1429432" cy="1952078"/>
            </a:xfrm>
            <a:custGeom>
              <a:avLst/>
              <a:gdLst/>
              <a:ahLst/>
              <a:cxnLst/>
              <a:rect l="l" t="t" r="r" b="b"/>
              <a:pathLst>
                <a:path w="1449013" h="1952424">
                  <a:moveTo>
                    <a:pt x="0" y="1444024"/>
                  </a:moveTo>
                  <a:lnTo>
                    <a:pt x="0" y="967858"/>
                  </a:lnTo>
                  <a:cubicBezTo>
                    <a:pt x="41554" y="991928"/>
                    <a:pt x="89878" y="1005545"/>
                    <a:pt x="141381" y="1005545"/>
                  </a:cubicBezTo>
                  <a:cubicBezTo>
                    <a:pt x="299311" y="1005545"/>
                    <a:pt x="427338" y="877515"/>
                    <a:pt x="427338" y="719582"/>
                  </a:cubicBezTo>
                  <a:cubicBezTo>
                    <a:pt x="427338" y="561649"/>
                    <a:pt x="299311" y="433619"/>
                    <a:pt x="141381" y="433619"/>
                  </a:cubicBezTo>
                  <a:cubicBezTo>
                    <a:pt x="89878" y="433619"/>
                    <a:pt x="41554" y="447235"/>
                    <a:pt x="0" y="471304"/>
                  </a:cubicBezTo>
                  <a:lnTo>
                    <a:pt x="0" y="0"/>
                  </a:lnTo>
                  <a:lnTo>
                    <a:pt x="1449013" y="0"/>
                  </a:lnTo>
                  <a:lnTo>
                    <a:pt x="1449013" y="466693"/>
                  </a:lnTo>
                  <a:cubicBezTo>
                    <a:pt x="1410107" y="445218"/>
                    <a:pt x="1365278" y="433619"/>
                    <a:pt x="1317742" y="433619"/>
                  </a:cubicBezTo>
                  <a:cubicBezTo>
                    <a:pt x="1159811" y="433619"/>
                    <a:pt x="1031784" y="561649"/>
                    <a:pt x="1031784" y="719582"/>
                  </a:cubicBezTo>
                  <a:cubicBezTo>
                    <a:pt x="1031784" y="877515"/>
                    <a:pt x="1159811" y="1005545"/>
                    <a:pt x="1317742" y="1005545"/>
                  </a:cubicBezTo>
                  <a:cubicBezTo>
                    <a:pt x="1365278" y="1005545"/>
                    <a:pt x="1410107" y="993945"/>
                    <a:pt x="1449013" y="972471"/>
                  </a:cubicBezTo>
                  <a:lnTo>
                    <a:pt x="1449013" y="1444024"/>
                  </a:lnTo>
                  <a:lnTo>
                    <a:pt x="857954" y="1444024"/>
                  </a:lnTo>
                  <a:lnTo>
                    <a:pt x="857954" y="1542797"/>
                  </a:lnTo>
                  <a:cubicBezTo>
                    <a:pt x="916718" y="1581228"/>
                    <a:pt x="953273" y="1648172"/>
                    <a:pt x="953273" y="1723653"/>
                  </a:cubicBezTo>
                  <a:cubicBezTo>
                    <a:pt x="953273" y="1850000"/>
                    <a:pt x="850851" y="1952424"/>
                    <a:pt x="724507" y="1952424"/>
                  </a:cubicBezTo>
                  <a:cubicBezTo>
                    <a:pt x="598162" y="1952424"/>
                    <a:pt x="495741" y="1850000"/>
                    <a:pt x="495741" y="1723653"/>
                  </a:cubicBezTo>
                  <a:cubicBezTo>
                    <a:pt x="495741" y="1648172"/>
                    <a:pt x="532295" y="1581228"/>
                    <a:pt x="591060" y="1542797"/>
                  </a:cubicBezTo>
                  <a:lnTo>
                    <a:pt x="591060" y="1444024"/>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14" name="TextBox 50">
              <a:extLst>
                <a:ext uri="{FF2B5EF4-FFF2-40B4-BE49-F238E27FC236}">
                  <a16:creationId xmlns:a16="http://schemas.microsoft.com/office/drawing/2014/main" id="{EA749939-0840-4A7D-8B57-C8CE73BF52A3}"/>
                </a:ext>
              </a:extLst>
            </p:cNvPr>
            <p:cNvSpPr txBox="1"/>
            <p:nvPr/>
          </p:nvSpPr>
          <p:spPr>
            <a:xfrm>
              <a:off x="1159651" y="2567216"/>
              <a:ext cx="1699699" cy="773863"/>
            </a:xfrm>
            <a:prstGeom prst="rect">
              <a:avLst/>
            </a:prstGeom>
            <a:noFill/>
          </p:spPr>
          <p:txBody>
            <a:bodyPr wrap="square" rtlCol="0">
              <a:spAutoFit/>
            </a:bodyPr>
            <a:lstStyle/>
            <a:p>
              <a:pPr algn="ctr"/>
              <a:r>
                <a:rPr lang="en-US" altLang="ko-KR" sz="1300" b="1" dirty="0">
                  <a:solidFill>
                    <a:schemeClr val="bg1"/>
                  </a:solidFill>
                  <a:cs typeface="Arial" pitchFamily="34" charset="0"/>
                </a:rPr>
                <a:t>EUSDR </a:t>
              </a:r>
            </a:p>
            <a:p>
              <a:pPr algn="ctr"/>
              <a:r>
                <a:rPr lang="en-US" altLang="ko-KR" sz="1300" b="1" dirty="0">
                  <a:solidFill>
                    <a:schemeClr val="bg1"/>
                  </a:solidFill>
                  <a:cs typeface="Arial" pitchFamily="34" charset="0"/>
                </a:rPr>
                <a:t>Operational </a:t>
              </a:r>
            </a:p>
            <a:p>
              <a:pPr algn="ctr"/>
              <a:r>
                <a:rPr lang="en-US" altLang="ko-KR" sz="1300" b="1" dirty="0">
                  <a:solidFill>
                    <a:schemeClr val="bg1"/>
                  </a:solidFill>
                  <a:cs typeface="Arial" pitchFamily="34" charset="0"/>
                </a:rPr>
                <a:t>Evaluation</a:t>
              </a:r>
              <a:endParaRPr lang="ko-KR" altLang="en-US" sz="1300" b="1" dirty="0">
                <a:solidFill>
                  <a:schemeClr val="bg1"/>
                </a:solidFill>
                <a:cs typeface="Arial" pitchFamily="34" charset="0"/>
              </a:endParaRPr>
            </a:p>
          </p:txBody>
        </p:sp>
        <p:sp>
          <p:nvSpPr>
            <p:cNvPr id="15" name="TextBox 51">
              <a:extLst>
                <a:ext uri="{FF2B5EF4-FFF2-40B4-BE49-F238E27FC236}">
                  <a16:creationId xmlns:a16="http://schemas.microsoft.com/office/drawing/2014/main" id="{E63C309B-928B-4800-AC23-497DF8195812}"/>
                </a:ext>
              </a:extLst>
            </p:cNvPr>
            <p:cNvSpPr txBox="1"/>
            <p:nvPr/>
          </p:nvSpPr>
          <p:spPr>
            <a:xfrm>
              <a:off x="2908496" y="2338487"/>
              <a:ext cx="1345760" cy="997424"/>
            </a:xfrm>
            <a:prstGeom prst="rect">
              <a:avLst/>
            </a:prstGeom>
            <a:noFill/>
          </p:spPr>
          <p:txBody>
            <a:bodyPr wrap="square" rtlCol="0">
              <a:spAutoFit/>
            </a:bodyPr>
            <a:lstStyle/>
            <a:p>
              <a:pPr algn="ctr"/>
              <a:endParaRPr lang="en-US" altLang="ko-KR" sz="1600" b="1" dirty="0">
                <a:solidFill>
                  <a:schemeClr val="bg1"/>
                </a:solidFill>
                <a:cs typeface="Arial" pitchFamily="34" charset="0"/>
              </a:endParaRPr>
            </a:p>
            <a:p>
              <a:pPr algn="ctr"/>
              <a:endParaRPr lang="en-US" altLang="ko-KR" sz="1000" b="1" dirty="0">
                <a:solidFill>
                  <a:schemeClr val="bg1"/>
                </a:solidFill>
                <a:cs typeface="Arial" pitchFamily="34" charset="0"/>
              </a:endParaRPr>
            </a:p>
            <a:p>
              <a:pPr algn="ctr"/>
              <a:endParaRPr lang="en-US" altLang="ko-KR" sz="1600" b="1" dirty="0">
                <a:solidFill>
                  <a:schemeClr val="bg1"/>
                </a:solidFill>
                <a:cs typeface="Arial" pitchFamily="34" charset="0"/>
              </a:endParaRPr>
            </a:p>
            <a:p>
              <a:pPr algn="ctr"/>
              <a:endParaRPr lang="en-US" altLang="ko-KR" sz="1000" b="1" dirty="0">
                <a:solidFill>
                  <a:schemeClr val="bg1"/>
                </a:solidFill>
                <a:cs typeface="Arial" pitchFamily="34" charset="0"/>
              </a:endParaRPr>
            </a:p>
          </p:txBody>
        </p:sp>
        <p:sp>
          <p:nvSpPr>
            <p:cNvPr id="16" name="TextBox 54">
              <a:extLst>
                <a:ext uri="{FF2B5EF4-FFF2-40B4-BE49-F238E27FC236}">
                  <a16:creationId xmlns:a16="http://schemas.microsoft.com/office/drawing/2014/main" id="{4099E777-A26B-444B-98A4-0169047A73CA}"/>
                </a:ext>
              </a:extLst>
            </p:cNvPr>
            <p:cNvSpPr txBox="1"/>
            <p:nvPr/>
          </p:nvSpPr>
          <p:spPr>
            <a:xfrm>
              <a:off x="4074418" y="2683114"/>
              <a:ext cx="2134406" cy="550304"/>
            </a:xfrm>
            <a:prstGeom prst="rect">
              <a:avLst/>
            </a:prstGeom>
            <a:noFill/>
          </p:spPr>
          <p:txBody>
            <a:bodyPr wrap="square" rtlCol="0">
              <a:spAutoFit/>
            </a:bodyPr>
            <a:lstStyle/>
            <a:p>
              <a:pPr algn="ctr"/>
              <a:r>
                <a:rPr lang="en-GB" altLang="ko-KR" sz="1300" b="1" dirty="0">
                  <a:solidFill>
                    <a:schemeClr val="bg1"/>
                  </a:solidFill>
                  <a:cs typeface="Arial" pitchFamily="34" charset="0"/>
                </a:rPr>
                <a:t>Needs Assessment </a:t>
              </a:r>
            </a:p>
            <a:p>
              <a:pPr algn="ctr"/>
              <a:r>
                <a:rPr lang="en-GB" altLang="ko-KR" sz="1300" b="1" dirty="0">
                  <a:solidFill>
                    <a:schemeClr val="bg1"/>
                  </a:solidFill>
                  <a:cs typeface="Arial" pitchFamily="34" charset="0"/>
                </a:rPr>
                <a:t>on SG engagement</a:t>
              </a:r>
            </a:p>
          </p:txBody>
        </p:sp>
        <p:sp>
          <p:nvSpPr>
            <p:cNvPr id="17" name="TextBox 55">
              <a:extLst>
                <a:ext uri="{FF2B5EF4-FFF2-40B4-BE49-F238E27FC236}">
                  <a16:creationId xmlns:a16="http://schemas.microsoft.com/office/drawing/2014/main" id="{191CC951-71E7-46AB-B9C3-55662CB41669}"/>
                </a:ext>
              </a:extLst>
            </p:cNvPr>
            <p:cNvSpPr txBox="1"/>
            <p:nvPr/>
          </p:nvSpPr>
          <p:spPr>
            <a:xfrm>
              <a:off x="7310691" y="2580421"/>
              <a:ext cx="1876051" cy="773863"/>
            </a:xfrm>
            <a:prstGeom prst="rect">
              <a:avLst/>
            </a:prstGeom>
            <a:noFill/>
          </p:spPr>
          <p:txBody>
            <a:bodyPr wrap="square" rtlCol="0">
              <a:spAutoFit/>
            </a:bodyPr>
            <a:lstStyle/>
            <a:p>
              <a:pPr algn="ctr"/>
              <a:r>
                <a:rPr lang="en-US" altLang="ko-KR" sz="1300" b="1" dirty="0">
                  <a:solidFill>
                    <a:schemeClr val="bg1"/>
                  </a:solidFill>
                  <a:cs typeface="Arial" pitchFamily="34" charset="0"/>
                </a:rPr>
                <a:t>Needs Assessment </a:t>
              </a:r>
            </a:p>
            <a:p>
              <a:pPr algn="ctr"/>
              <a:r>
                <a:rPr lang="en-US" altLang="ko-KR" sz="1300" b="1" dirty="0">
                  <a:solidFill>
                    <a:schemeClr val="bg1"/>
                  </a:solidFill>
                  <a:cs typeface="Arial" pitchFamily="34" charset="0"/>
                </a:rPr>
                <a:t>on stakeholder engagement</a:t>
              </a:r>
              <a:endParaRPr lang="ko-KR" altLang="en-US" sz="1300" b="1" dirty="0">
                <a:solidFill>
                  <a:schemeClr val="bg1"/>
                </a:solidFill>
                <a:cs typeface="Arial" pitchFamily="34" charset="0"/>
              </a:endParaRPr>
            </a:p>
          </p:txBody>
        </p:sp>
        <p:sp>
          <p:nvSpPr>
            <p:cNvPr id="18" name="TextBox 56">
              <a:extLst>
                <a:ext uri="{FF2B5EF4-FFF2-40B4-BE49-F238E27FC236}">
                  <a16:creationId xmlns:a16="http://schemas.microsoft.com/office/drawing/2014/main" id="{9F6D6FE1-088B-4A6A-860C-C5569A98ED33}"/>
                </a:ext>
              </a:extLst>
            </p:cNvPr>
            <p:cNvSpPr txBox="1"/>
            <p:nvPr/>
          </p:nvSpPr>
          <p:spPr>
            <a:xfrm>
              <a:off x="6024926" y="2247357"/>
              <a:ext cx="1345760" cy="1444546"/>
            </a:xfrm>
            <a:prstGeom prst="rect">
              <a:avLst/>
            </a:prstGeom>
            <a:noFill/>
          </p:spPr>
          <p:txBody>
            <a:bodyPr wrap="square" rtlCol="0">
              <a:spAutoFit/>
            </a:bodyPr>
            <a:lstStyle/>
            <a:p>
              <a:pPr algn="ctr"/>
              <a:r>
                <a:rPr lang="en-US" altLang="ko-KR" sz="1300" b="1" dirty="0">
                  <a:solidFill>
                    <a:schemeClr val="bg1"/>
                  </a:solidFill>
                  <a:cs typeface="Arial" pitchFamily="34" charset="0"/>
                </a:rPr>
                <a:t>Let’s </a:t>
              </a:r>
            </a:p>
            <a:p>
              <a:pPr algn="ctr"/>
              <a:r>
                <a:rPr lang="en-US" altLang="ko-KR" sz="1300" b="1" dirty="0">
                  <a:solidFill>
                    <a:schemeClr val="bg1"/>
                  </a:solidFill>
                  <a:cs typeface="Arial" pitchFamily="34" charset="0"/>
                </a:rPr>
                <a:t>collaborate</a:t>
              </a:r>
            </a:p>
            <a:p>
              <a:pPr algn="ctr"/>
              <a:endParaRPr lang="en-US" altLang="ko-KR" sz="1300" b="1" dirty="0">
                <a:solidFill>
                  <a:schemeClr val="bg1"/>
                </a:solidFill>
                <a:cs typeface="Arial" pitchFamily="34" charset="0"/>
              </a:endParaRPr>
            </a:p>
            <a:p>
              <a:pPr algn="ctr"/>
              <a:endParaRPr lang="en-US" altLang="ko-KR" sz="1300" b="1" dirty="0">
                <a:solidFill>
                  <a:schemeClr val="bg1"/>
                </a:solidFill>
                <a:cs typeface="Arial" pitchFamily="34" charset="0"/>
              </a:endParaRPr>
            </a:p>
            <a:p>
              <a:pPr algn="ctr"/>
              <a:r>
                <a:rPr lang="en-US" altLang="ko-KR" sz="1300" b="1" dirty="0">
                  <a:solidFill>
                    <a:schemeClr val="bg1"/>
                  </a:solidFill>
                  <a:cs typeface="Arial" pitchFamily="34" charset="0"/>
                </a:rPr>
                <a:t> workshop for all PAs</a:t>
              </a:r>
              <a:endParaRPr lang="ko-KR" altLang="en-US" sz="1300" b="1" dirty="0">
                <a:solidFill>
                  <a:schemeClr val="bg1"/>
                </a:solidFill>
                <a:cs typeface="Arial" pitchFamily="34" charset="0"/>
              </a:endParaRPr>
            </a:p>
          </p:txBody>
        </p:sp>
        <p:sp>
          <p:nvSpPr>
            <p:cNvPr id="19" name="TextBox 57">
              <a:extLst>
                <a:ext uri="{FF2B5EF4-FFF2-40B4-BE49-F238E27FC236}">
                  <a16:creationId xmlns:a16="http://schemas.microsoft.com/office/drawing/2014/main" id="{BD7E775A-4784-430D-BDA4-4FFFA3EE2695}"/>
                </a:ext>
              </a:extLst>
            </p:cNvPr>
            <p:cNvSpPr txBox="1"/>
            <p:nvPr/>
          </p:nvSpPr>
          <p:spPr>
            <a:xfrm>
              <a:off x="9146182" y="2455435"/>
              <a:ext cx="1345760" cy="997424"/>
            </a:xfrm>
            <a:prstGeom prst="rect">
              <a:avLst/>
            </a:prstGeom>
            <a:noFill/>
          </p:spPr>
          <p:txBody>
            <a:bodyPr wrap="square" rtlCol="0">
              <a:spAutoFit/>
            </a:bodyPr>
            <a:lstStyle/>
            <a:p>
              <a:pPr algn="ctr"/>
              <a:r>
                <a:rPr lang="en-US" altLang="ko-KR" sz="1300" b="1" dirty="0">
                  <a:cs typeface="Arial" pitchFamily="34" charset="0"/>
                </a:rPr>
                <a:t>Focus on </a:t>
              </a:r>
              <a:br>
                <a:rPr lang="en-US" altLang="ko-KR" sz="1300" b="1" dirty="0">
                  <a:cs typeface="Arial" pitchFamily="34" charset="0"/>
                </a:rPr>
              </a:br>
              <a:r>
                <a:rPr lang="en-US" altLang="ko-KR" sz="1300" b="1" dirty="0">
                  <a:cs typeface="Arial" pitchFamily="34" charset="0"/>
                </a:rPr>
                <a:t>non-EU</a:t>
              </a:r>
            </a:p>
            <a:p>
              <a:pPr algn="ctr"/>
              <a:r>
                <a:rPr lang="en-US" altLang="ko-KR" sz="1300" b="1" dirty="0">
                  <a:cs typeface="Arial" pitchFamily="34" charset="0"/>
                </a:rPr>
                <a:t>stake-</a:t>
              </a:r>
            </a:p>
            <a:p>
              <a:pPr algn="ctr"/>
              <a:r>
                <a:rPr lang="en-US" altLang="ko-KR" sz="1300" b="1" dirty="0">
                  <a:cs typeface="Arial" pitchFamily="34" charset="0"/>
                </a:rPr>
                <a:t>holders</a:t>
              </a:r>
              <a:endParaRPr lang="ko-KR" altLang="en-US" sz="1300" b="1" dirty="0">
                <a:cs typeface="Arial" pitchFamily="34" charset="0"/>
              </a:endParaRPr>
            </a:p>
          </p:txBody>
        </p:sp>
      </p:grpSp>
      <p:sp>
        <p:nvSpPr>
          <p:cNvPr id="21" name="Oval 21">
            <a:extLst>
              <a:ext uri="{FF2B5EF4-FFF2-40B4-BE49-F238E27FC236}">
                <a16:creationId xmlns:a16="http://schemas.microsoft.com/office/drawing/2014/main" id="{88567C25-62EE-4D87-815F-DF15C6AC53F2}"/>
              </a:ext>
            </a:extLst>
          </p:cNvPr>
          <p:cNvSpPr/>
          <p:nvPr/>
        </p:nvSpPr>
        <p:spPr>
          <a:xfrm rot="10800000">
            <a:off x="6294176" y="1708034"/>
            <a:ext cx="1296429" cy="2149036"/>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rgbClr val="0E4194"/>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22" name="Oval 21">
            <a:extLst>
              <a:ext uri="{FF2B5EF4-FFF2-40B4-BE49-F238E27FC236}">
                <a16:creationId xmlns:a16="http://schemas.microsoft.com/office/drawing/2014/main" id="{B164B805-2905-4DFA-95F7-A77DE83C3A06}"/>
              </a:ext>
            </a:extLst>
          </p:cNvPr>
          <p:cNvSpPr/>
          <p:nvPr/>
        </p:nvSpPr>
        <p:spPr>
          <a:xfrm>
            <a:off x="3496301" y="2088468"/>
            <a:ext cx="1279140" cy="1746873"/>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141381 w 1449013"/>
              <a:gd name="connsiteY16" fmla="*/ 433666 h 1952472"/>
              <a:gd name="connsiteX17" fmla="*/ 0 w 1449013"/>
              <a:gd name="connsiteY17" fmla="*/ 471352 h 1952472"/>
              <a:gd name="connsiteX18" fmla="*/ 0 w 1449013"/>
              <a:gd name="connsiteY18" fmla="*/ 0 h 1952472"/>
              <a:gd name="connsiteX19" fmla="*/ 1449013 w 1449013"/>
              <a:gd name="connsiteY19"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471352 h 1952472"/>
              <a:gd name="connsiteX17" fmla="*/ 0 w 1449013"/>
              <a:gd name="connsiteY17" fmla="*/ 0 h 1952472"/>
              <a:gd name="connsiteX18" fmla="*/ 1449013 w 1449013"/>
              <a:gd name="connsiteY18"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0 h 1952472"/>
              <a:gd name="connsiteX17" fmla="*/ 1449013 w 1449013"/>
              <a:gd name="connsiteY17"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0 h 1952472"/>
              <a:gd name="connsiteX16" fmla="*/ 1449013 w 1449013"/>
              <a:gd name="connsiteY16" fmla="*/ 0 h 195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0"/>
                </a:lnTo>
                <a:lnTo>
                  <a:pt x="1449013" y="0"/>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23" name="Textfeld 22"/>
          <p:cNvSpPr txBox="1"/>
          <p:nvPr/>
        </p:nvSpPr>
        <p:spPr>
          <a:xfrm>
            <a:off x="6188908" y="2177074"/>
            <a:ext cx="1547678" cy="1569660"/>
          </a:xfrm>
          <a:prstGeom prst="rect">
            <a:avLst/>
          </a:prstGeom>
          <a:noFill/>
        </p:spPr>
        <p:txBody>
          <a:bodyPr wrap="square" rtlCol="0">
            <a:spAutoFit/>
          </a:bodyPr>
          <a:lstStyle/>
          <a:p>
            <a:pPr algn="ctr"/>
            <a:r>
              <a:rPr lang="en-US" altLang="ko-KR" sz="1300" b="1" dirty="0">
                <a:solidFill>
                  <a:schemeClr val="bg1"/>
                </a:solidFill>
              </a:rPr>
              <a:t>Unfolding EUSDR workshops </a:t>
            </a:r>
          </a:p>
          <a:p>
            <a:pPr algn="ctr"/>
            <a:endParaRPr lang="en-US" altLang="ko-KR" sz="1300" b="1" dirty="0">
              <a:solidFill>
                <a:schemeClr val="bg1"/>
              </a:solidFill>
            </a:endParaRPr>
          </a:p>
          <a:p>
            <a:pPr algn="ctr"/>
            <a:endParaRPr lang="en-US" altLang="ko-KR" sz="1300" b="1" dirty="0">
              <a:solidFill>
                <a:schemeClr val="bg1"/>
              </a:solidFill>
            </a:endParaRPr>
          </a:p>
          <a:p>
            <a:pPr algn="ctr"/>
            <a:r>
              <a:rPr lang="en-US" altLang="ko-KR" sz="1300" b="1" dirty="0">
                <a:solidFill>
                  <a:schemeClr val="bg1"/>
                </a:solidFill>
              </a:rPr>
              <a:t>for PAs/NCs</a:t>
            </a:r>
          </a:p>
          <a:p>
            <a:pPr algn="ctr"/>
            <a:r>
              <a:rPr lang="en-US" altLang="ko-KR" sz="1300" b="1" dirty="0">
                <a:solidFill>
                  <a:schemeClr val="bg1"/>
                </a:solidFill>
              </a:rPr>
              <a:t> upon request </a:t>
            </a:r>
            <a:endParaRPr lang="ko-KR" altLang="en-US" sz="1300" b="1" dirty="0">
              <a:solidFill>
                <a:schemeClr val="bg1"/>
              </a:solidFill>
            </a:endParaRPr>
          </a:p>
          <a:p>
            <a:endParaRPr lang="de-AT" b="1" dirty="0"/>
          </a:p>
        </p:txBody>
      </p:sp>
      <p:sp>
        <p:nvSpPr>
          <p:cNvPr id="24" name="TextBox 50">
            <a:extLst>
              <a:ext uri="{FF2B5EF4-FFF2-40B4-BE49-F238E27FC236}">
                <a16:creationId xmlns:a16="http://schemas.microsoft.com/office/drawing/2014/main" id="{EA749939-0840-4A7D-8B57-C8CE73BF52A3}"/>
              </a:ext>
            </a:extLst>
          </p:cNvPr>
          <p:cNvSpPr txBox="1"/>
          <p:nvPr/>
        </p:nvSpPr>
        <p:spPr>
          <a:xfrm>
            <a:off x="3396058" y="2123281"/>
            <a:ext cx="1204265" cy="1292662"/>
          </a:xfrm>
          <a:prstGeom prst="rect">
            <a:avLst/>
          </a:prstGeom>
          <a:noFill/>
        </p:spPr>
        <p:txBody>
          <a:bodyPr wrap="square" rtlCol="0">
            <a:spAutoFit/>
          </a:bodyPr>
          <a:lstStyle/>
          <a:p>
            <a:pPr algn="ctr"/>
            <a:r>
              <a:rPr lang="en-US" altLang="ko-KR" sz="1300" b="1" dirty="0">
                <a:solidFill>
                  <a:schemeClr val="bg1"/>
                </a:solidFill>
                <a:cs typeface="Arial" pitchFamily="34" charset="0"/>
              </a:rPr>
              <a:t>Decision-making in an online environment workshop for all PAs</a:t>
            </a:r>
          </a:p>
        </p:txBody>
      </p:sp>
      <p:sp>
        <p:nvSpPr>
          <p:cNvPr id="25" name="Oval 21">
            <a:extLst>
              <a:ext uri="{FF2B5EF4-FFF2-40B4-BE49-F238E27FC236}">
                <a16:creationId xmlns:a16="http://schemas.microsoft.com/office/drawing/2014/main" id="{B164B805-2905-4DFA-95F7-A77DE83C3A06}"/>
              </a:ext>
            </a:extLst>
          </p:cNvPr>
          <p:cNvSpPr/>
          <p:nvPr/>
        </p:nvSpPr>
        <p:spPr>
          <a:xfrm rot="10800000" flipH="1">
            <a:off x="3491851" y="4472015"/>
            <a:ext cx="1279140" cy="1746873"/>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141381 w 1449013"/>
              <a:gd name="connsiteY16" fmla="*/ 433666 h 1952472"/>
              <a:gd name="connsiteX17" fmla="*/ 0 w 1449013"/>
              <a:gd name="connsiteY17" fmla="*/ 471352 h 1952472"/>
              <a:gd name="connsiteX18" fmla="*/ 0 w 1449013"/>
              <a:gd name="connsiteY18" fmla="*/ 0 h 1952472"/>
              <a:gd name="connsiteX19" fmla="*/ 1449013 w 1449013"/>
              <a:gd name="connsiteY19"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471352 h 1952472"/>
              <a:gd name="connsiteX17" fmla="*/ 0 w 1449013"/>
              <a:gd name="connsiteY17" fmla="*/ 0 h 1952472"/>
              <a:gd name="connsiteX18" fmla="*/ 1449013 w 1449013"/>
              <a:gd name="connsiteY18"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0 h 1952472"/>
              <a:gd name="connsiteX17" fmla="*/ 1449013 w 1449013"/>
              <a:gd name="connsiteY17"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0 h 1952472"/>
              <a:gd name="connsiteX16" fmla="*/ 1449013 w 1449013"/>
              <a:gd name="connsiteY16" fmla="*/ 0 h 195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0"/>
                </a:lnTo>
                <a:lnTo>
                  <a:pt x="1449013" y="0"/>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26" name="TextBox 50">
            <a:extLst>
              <a:ext uri="{FF2B5EF4-FFF2-40B4-BE49-F238E27FC236}">
                <a16:creationId xmlns:a16="http://schemas.microsoft.com/office/drawing/2014/main" id="{EA749939-0840-4A7D-8B57-C8CE73BF52A3}"/>
              </a:ext>
            </a:extLst>
          </p:cNvPr>
          <p:cNvSpPr txBox="1"/>
          <p:nvPr/>
        </p:nvSpPr>
        <p:spPr>
          <a:xfrm>
            <a:off x="3427465" y="4870001"/>
            <a:ext cx="1343527" cy="1292662"/>
          </a:xfrm>
          <a:prstGeom prst="rect">
            <a:avLst/>
          </a:prstGeom>
          <a:noFill/>
        </p:spPr>
        <p:txBody>
          <a:bodyPr wrap="square" rtlCol="0">
            <a:spAutoFit/>
          </a:bodyPr>
          <a:lstStyle/>
          <a:p>
            <a:pPr algn="ctr"/>
            <a:r>
              <a:rPr lang="en-US" altLang="ko-KR" sz="1300" b="1" dirty="0">
                <a:solidFill>
                  <a:schemeClr val="bg1"/>
                </a:solidFill>
                <a:cs typeface="Arial" pitchFamily="34" charset="0"/>
              </a:rPr>
              <a:t>Communication &amp; Story telling </a:t>
            </a:r>
          </a:p>
          <a:p>
            <a:pPr algn="ctr"/>
            <a:endParaRPr lang="en-US" altLang="ko-KR" sz="1300" b="1" dirty="0">
              <a:solidFill>
                <a:schemeClr val="bg1"/>
              </a:solidFill>
              <a:cs typeface="Arial" pitchFamily="34" charset="0"/>
            </a:endParaRPr>
          </a:p>
          <a:p>
            <a:pPr algn="ctr"/>
            <a:endParaRPr lang="en-US" altLang="ko-KR" sz="1300" b="1" dirty="0">
              <a:solidFill>
                <a:schemeClr val="bg1"/>
              </a:solidFill>
              <a:cs typeface="Arial" pitchFamily="34" charset="0"/>
            </a:endParaRPr>
          </a:p>
          <a:p>
            <a:pPr algn="ctr"/>
            <a:r>
              <a:rPr lang="en-US" altLang="ko-KR" sz="1300" b="1" dirty="0">
                <a:solidFill>
                  <a:schemeClr val="bg1"/>
                </a:solidFill>
                <a:cs typeface="Arial" pitchFamily="34" charset="0"/>
              </a:rPr>
              <a:t>workshop </a:t>
            </a:r>
          </a:p>
          <a:p>
            <a:pPr algn="ctr"/>
            <a:r>
              <a:rPr lang="en-US" altLang="ko-KR" sz="1300" b="1" dirty="0">
                <a:solidFill>
                  <a:schemeClr val="bg1"/>
                </a:solidFill>
                <a:cs typeface="Arial" pitchFamily="34" charset="0"/>
              </a:rPr>
              <a:t>for all PAs</a:t>
            </a:r>
          </a:p>
        </p:txBody>
      </p:sp>
      <p:sp>
        <p:nvSpPr>
          <p:cNvPr id="27" name="Rechteck 26"/>
          <p:cNvSpPr/>
          <p:nvPr/>
        </p:nvSpPr>
        <p:spPr>
          <a:xfrm>
            <a:off x="4852209" y="3540965"/>
            <a:ext cx="1378002" cy="1169551"/>
          </a:xfrm>
          <a:prstGeom prst="rect">
            <a:avLst/>
          </a:prstGeom>
        </p:spPr>
        <p:txBody>
          <a:bodyPr wrap="square">
            <a:spAutoFit/>
          </a:bodyPr>
          <a:lstStyle/>
          <a:p>
            <a:pPr algn="ctr"/>
            <a:r>
              <a:rPr lang="en-GB" sz="1000" b="1" dirty="0">
                <a:solidFill>
                  <a:schemeClr val="bg1"/>
                </a:solidFill>
                <a:cs typeface="Arial" pitchFamily="34" charset="0"/>
              </a:rPr>
              <a:t>Improving capacities and enhancing </a:t>
            </a:r>
          </a:p>
          <a:p>
            <a:pPr algn="ctr"/>
            <a:endParaRPr lang="en-GB" sz="1000" b="1" dirty="0">
              <a:solidFill>
                <a:schemeClr val="bg1"/>
              </a:solidFill>
              <a:cs typeface="Arial" pitchFamily="34" charset="0"/>
            </a:endParaRPr>
          </a:p>
          <a:p>
            <a:pPr algn="ctr"/>
            <a:endParaRPr lang="en-GB" sz="1000" b="1" dirty="0">
              <a:solidFill>
                <a:schemeClr val="bg1"/>
              </a:solidFill>
              <a:cs typeface="Arial" pitchFamily="34" charset="0"/>
            </a:endParaRPr>
          </a:p>
          <a:p>
            <a:pPr algn="ctr"/>
            <a:endParaRPr lang="en-GB" sz="1000" b="1" dirty="0">
              <a:solidFill>
                <a:schemeClr val="bg1"/>
              </a:solidFill>
              <a:cs typeface="Arial" pitchFamily="34" charset="0"/>
            </a:endParaRPr>
          </a:p>
          <a:p>
            <a:pPr algn="ctr"/>
            <a:r>
              <a:rPr lang="en-GB" sz="1000" b="1" dirty="0">
                <a:solidFill>
                  <a:schemeClr val="bg1"/>
                </a:solidFill>
                <a:cs typeface="Arial" pitchFamily="34" charset="0"/>
              </a:rPr>
              <a:t>participation</a:t>
            </a:r>
          </a:p>
          <a:p>
            <a:pPr algn="ctr"/>
            <a:r>
              <a:rPr lang="en-GB" sz="1000" b="1" dirty="0">
                <a:solidFill>
                  <a:schemeClr val="bg1"/>
                </a:solidFill>
                <a:cs typeface="Arial" pitchFamily="34" charset="0"/>
              </a:rPr>
              <a:t>(online survey)</a:t>
            </a:r>
          </a:p>
        </p:txBody>
      </p:sp>
      <p:sp>
        <p:nvSpPr>
          <p:cNvPr id="28" name="Oval 21">
            <a:extLst>
              <a:ext uri="{FF2B5EF4-FFF2-40B4-BE49-F238E27FC236}">
                <a16:creationId xmlns:a16="http://schemas.microsoft.com/office/drawing/2014/main" id="{A1112AF3-5E40-4082-B416-C650A8747A3A}"/>
              </a:ext>
            </a:extLst>
          </p:cNvPr>
          <p:cNvSpPr/>
          <p:nvPr/>
        </p:nvSpPr>
        <p:spPr>
          <a:xfrm rot="5400000">
            <a:off x="7684330" y="1714683"/>
            <a:ext cx="1296429" cy="2149036"/>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rgbClr val="0E4194"/>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29" name="TextBox 54">
            <a:extLst>
              <a:ext uri="{FF2B5EF4-FFF2-40B4-BE49-F238E27FC236}">
                <a16:creationId xmlns:a16="http://schemas.microsoft.com/office/drawing/2014/main" id="{4099E777-A26B-444B-98A4-0169047A73CA}"/>
              </a:ext>
            </a:extLst>
          </p:cNvPr>
          <p:cNvSpPr txBox="1"/>
          <p:nvPr/>
        </p:nvSpPr>
        <p:spPr>
          <a:xfrm>
            <a:off x="7621727" y="2452795"/>
            <a:ext cx="1472802" cy="692497"/>
          </a:xfrm>
          <a:prstGeom prst="rect">
            <a:avLst/>
          </a:prstGeom>
          <a:noFill/>
        </p:spPr>
        <p:txBody>
          <a:bodyPr wrap="square" rtlCol="0">
            <a:spAutoFit/>
          </a:bodyPr>
          <a:lstStyle/>
          <a:p>
            <a:pPr algn="ctr"/>
            <a:r>
              <a:rPr lang="en-US" altLang="ko-KR" sz="1300" b="1" dirty="0">
                <a:solidFill>
                  <a:schemeClr val="bg1"/>
                </a:solidFill>
                <a:cs typeface="Arial" pitchFamily="34" charset="0"/>
              </a:rPr>
              <a:t>Let’s nail it down workshops for PAs upon request</a:t>
            </a:r>
            <a:endParaRPr lang="ko-KR" altLang="en-US" sz="1300" b="1" dirty="0">
              <a:solidFill>
                <a:schemeClr val="bg1"/>
              </a:solidFill>
              <a:cs typeface="Arial" pitchFamily="34" charset="0"/>
            </a:endParaRPr>
          </a:p>
        </p:txBody>
      </p:sp>
      <p:sp>
        <p:nvSpPr>
          <p:cNvPr id="31" name="Oval 21">
            <a:extLst>
              <a:ext uri="{FF2B5EF4-FFF2-40B4-BE49-F238E27FC236}">
                <a16:creationId xmlns:a16="http://schemas.microsoft.com/office/drawing/2014/main" id="{4DDFDDD0-C8C8-4E89-86E8-ED4DB9C1982F}"/>
              </a:ext>
            </a:extLst>
          </p:cNvPr>
          <p:cNvSpPr/>
          <p:nvPr/>
        </p:nvSpPr>
        <p:spPr>
          <a:xfrm rot="5400000" flipH="1">
            <a:off x="4662325" y="4720379"/>
            <a:ext cx="1296429" cy="1723575"/>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6"/>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32" name="TextBox 50">
            <a:extLst>
              <a:ext uri="{FF2B5EF4-FFF2-40B4-BE49-F238E27FC236}">
                <a16:creationId xmlns:a16="http://schemas.microsoft.com/office/drawing/2014/main" id="{EA749939-0840-4A7D-8B57-C8CE73BF52A3}"/>
              </a:ext>
            </a:extLst>
          </p:cNvPr>
          <p:cNvSpPr txBox="1"/>
          <p:nvPr/>
        </p:nvSpPr>
        <p:spPr>
          <a:xfrm>
            <a:off x="4626252" y="5232015"/>
            <a:ext cx="1829915" cy="692497"/>
          </a:xfrm>
          <a:prstGeom prst="rect">
            <a:avLst/>
          </a:prstGeom>
          <a:noFill/>
        </p:spPr>
        <p:txBody>
          <a:bodyPr wrap="square" rtlCol="0">
            <a:spAutoFit/>
          </a:bodyPr>
          <a:lstStyle/>
          <a:p>
            <a:pPr algn="ctr"/>
            <a:r>
              <a:rPr lang="en-US" altLang="ko-KR" sz="1300" b="1" dirty="0">
                <a:solidFill>
                  <a:schemeClr val="bg1"/>
                </a:solidFill>
                <a:cs typeface="Arial" pitchFamily="34" charset="0"/>
              </a:rPr>
              <a:t>EUSDR </a:t>
            </a:r>
          </a:p>
          <a:p>
            <a:pPr algn="ctr"/>
            <a:r>
              <a:rPr lang="en-US" altLang="ko-KR" sz="1300" b="1" dirty="0">
                <a:solidFill>
                  <a:schemeClr val="bg1"/>
                </a:solidFill>
                <a:cs typeface="Arial" pitchFamily="34" charset="0"/>
              </a:rPr>
              <a:t>Communication </a:t>
            </a:r>
            <a:br>
              <a:rPr lang="en-US" altLang="ko-KR" sz="1300" b="1" dirty="0">
                <a:solidFill>
                  <a:schemeClr val="bg1"/>
                </a:solidFill>
                <a:cs typeface="Arial" pitchFamily="34" charset="0"/>
              </a:rPr>
            </a:br>
            <a:r>
              <a:rPr lang="en-US" altLang="ko-KR" sz="1300" b="1" dirty="0">
                <a:solidFill>
                  <a:schemeClr val="bg1"/>
                </a:solidFill>
                <a:cs typeface="Arial" pitchFamily="34" charset="0"/>
              </a:rPr>
              <a:t>Strategy</a:t>
            </a:r>
            <a:endParaRPr lang="ko-KR" altLang="en-US" sz="1300" b="1" dirty="0">
              <a:solidFill>
                <a:schemeClr val="bg1"/>
              </a:solidFill>
              <a:cs typeface="Arial" pitchFamily="34" charset="0"/>
            </a:endParaRPr>
          </a:p>
        </p:txBody>
      </p:sp>
      <p:sp>
        <p:nvSpPr>
          <p:cNvPr id="33" name="Oval 21">
            <a:extLst>
              <a:ext uri="{FF2B5EF4-FFF2-40B4-BE49-F238E27FC236}">
                <a16:creationId xmlns:a16="http://schemas.microsoft.com/office/drawing/2014/main" id="{4DDFDDD0-C8C8-4E89-86E8-ED4DB9C1982F}"/>
              </a:ext>
            </a:extLst>
          </p:cNvPr>
          <p:cNvSpPr/>
          <p:nvPr/>
        </p:nvSpPr>
        <p:spPr>
          <a:xfrm rot="5400000" flipH="1">
            <a:off x="10240223" y="1921036"/>
            <a:ext cx="1296429" cy="1723575"/>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bg1"/>
          </a:solidFill>
          <a:ln w="38100">
            <a:solidFill>
              <a:schemeClr val="accent6"/>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34" name="TextBox 50">
            <a:extLst>
              <a:ext uri="{FF2B5EF4-FFF2-40B4-BE49-F238E27FC236}">
                <a16:creationId xmlns:a16="http://schemas.microsoft.com/office/drawing/2014/main" id="{EA749939-0840-4A7D-8B57-C8CE73BF52A3}"/>
              </a:ext>
            </a:extLst>
          </p:cNvPr>
          <p:cNvSpPr txBox="1"/>
          <p:nvPr/>
        </p:nvSpPr>
        <p:spPr>
          <a:xfrm>
            <a:off x="10209925" y="2558693"/>
            <a:ext cx="1829915" cy="492443"/>
          </a:xfrm>
          <a:prstGeom prst="rect">
            <a:avLst/>
          </a:prstGeom>
          <a:noFill/>
        </p:spPr>
        <p:txBody>
          <a:bodyPr wrap="square" rtlCol="0">
            <a:spAutoFit/>
          </a:bodyPr>
          <a:lstStyle/>
          <a:p>
            <a:pPr algn="ctr"/>
            <a:r>
              <a:rPr lang="en-US" altLang="ko-KR" sz="1300" b="1" i="1" dirty="0">
                <a:cs typeface="Arial" pitchFamily="34" charset="0"/>
              </a:rPr>
              <a:t>Tool-kit for EUSDR</a:t>
            </a:r>
            <a:br>
              <a:rPr lang="en-US" altLang="ko-KR" sz="1300" b="1" i="1" dirty="0">
                <a:cs typeface="Arial" pitchFamily="34" charset="0"/>
              </a:rPr>
            </a:br>
            <a:r>
              <a:rPr lang="en-US" altLang="ko-KR" sz="1300" b="1" i="1" dirty="0">
                <a:cs typeface="Arial" pitchFamily="34" charset="0"/>
              </a:rPr>
              <a:t>implementation</a:t>
            </a:r>
            <a:endParaRPr lang="ko-KR" altLang="en-US" sz="1300" b="1" i="1" dirty="0">
              <a:cs typeface="Arial" pitchFamily="34" charset="0"/>
            </a:endParaRPr>
          </a:p>
        </p:txBody>
      </p:sp>
      <p:sp>
        <p:nvSpPr>
          <p:cNvPr id="35" name="Oval 21">
            <a:extLst>
              <a:ext uri="{FF2B5EF4-FFF2-40B4-BE49-F238E27FC236}">
                <a16:creationId xmlns:a16="http://schemas.microsoft.com/office/drawing/2014/main" id="{B473858D-1823-4DE7-9F10-3B8663324039}"/>
              </a:ext>
            </a:extLst>
          </p:cNvPr>
          <p:cNvSpPr/>
          <p:nvPr/>
        </p:nvSpPr>
        <p:spPr>
          <a:xfrm rot="10800000" flipV="1">
            <a:off x="9076646" y="2140986"/>
            <a:ext cx="1279139" cy="1746830"/>
          </a:xfrm>
          <a:custGeom>
            <a:avLst/>
            <a:gdLst/>
            <a:ahLst/>
            <a:cxnLst/>
            <a:rect l="l" t="t" r="r" b="b"/>
            <a:pathLst>
              <a:path w="1449013" h="1952424">
                <a:moveTo>
                  <a:pt x="0" y="1444024"/>
                </a:moveTo>
                <a:lnTo>
                  <a:pt x="0" y="967858"/>
                </a:lnTo>
                <a:cubicBezTo>
                  <a:pt x="41554" y="991928"/>
                  <a:pt x="89878" y="1005545"/>
                  <a:pt x="141381" y="1005545"/>
                </a:cubicBezTo>
                <a:cubicBezTo>
                  <a:pt x="299311" y="1005545"/>
                  <a:pt x="427338" y="877515"/>
                  <a:pt x="427338" y="719582"/>
                </a:cubicBezTo>
                <a:cubicBezTo>
                  <a:pt x="427338" y="561649"/>
                  <a:pt x="299311" y="433619"/>
                  <a:pt x="141381" y="433619"/>
                </a:cubicBezTo>
                <a:cubicBezTo>
                  <a:pt x="89878" y="433619"/>
                  <a:pt x="41554" y="447235"/>
                  <a:pt x="0" y="471304"/>
                </a:cubicBezTo>
                <a:lnTo>
                  <a:pt x="0" y="0"/>
                </a:lnTo>
                <a:lnTo>
                  <a:pt x="1449013" y="0"/>
                </a:lnTo>
                <a:lnTo>
                  <a:pt x="1449013" y="466693"/>
                </a:lnTo>
                <a:cubicBezTo>
                  <a:pt x="1410107" y="445218"/>
                  <a:pt x="1365278" y="433619"/>
                  <a:pt x="1317742" y="433619"/>
                </a:cubicBezTo>
                <a:cubicBezTo>
                  <a:pt x="1159811" y="433619"/>
                  <a:pt x="1031784" y="561649"/>
                  <a:pt x="1031784" y="719582"/>
                </a:cubicBezTo>
                <a:cubicBezTo>
                  <a:pt x="1031784" y="877515"/>
                  <a:pt x="1159811" y="1005545"/>
                  <a:pt x="1317742" y="1005545"/>
                </a:cubicBezTo>
                <a:cubicBezTo>
                  <a:pt x="1365278" y="1005545"/>
                  <a:pt x="1410107" y="993945"/>
                  <a:pt x="1449013" y="972471"/>
                </a:cubicBezTo>
                <a:lnTo>
                  <a:pt x="1449013" y="1444024"/>
                </a:lnTo>
                <a:lnTo>
                  <a:pt x="857954" y="1444024"/>
                </a:lnTo>
                <a:lnTo>
                  <a:pt x="857954" y="1542797"/>
                </a:lnTo>
                <a:cubicBezTo>
                  <a:pt x="916718" y="1581228"/>
                  <a:pt x="953273" y="1648172"/>
                  <a:pt x="953273" y="1723653"/>
                </a:cubicBezTo>
                <a:cubicBezTo>
                  <a:pt x="953273" y="1850000"/>
                  <a:pt x="850851" y="1952424"/>
                  <a:pt x="724507" y="1952424"/>
                </a:cubicBezTo>
                <a:cubicBezTo>
                  <a:pt x="598162" y="1952424"/>
                  <a:pt x="495741" y="1850000"/>
                  <a:pt x="495741" y="1723653"/>
                </a:cubicBezTo>
                <a:cubicBezTo>
                  <a:pt x="495741" y="1648172"/>
                  <a:pt x="532295" y="1581228"/>
                  <a:pt x="591060" y="1542797"/>
                </a:cubicBezTo>
                <a:lnTo>
                  <a:pt x="591060" y="1444024"/>
                </a:lnTo>
                <a:close/>
              </a:path>
            </a:pathLst>
          </a:custGeom>
          <a:solidFill>
            <a:schemeClr val="bg1">
              <a:lumMod val="65000"/>
            </a:schemeClr>
          </a:solidFill>
          <a:ln w="38100">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36" name="TextBox 57">
            <a:extLst>
              <a:ext uri="{FF2B5EF4-FFF2-40B4-BE49-F238E27FC236}">
                <a16:creationId xmlns:a16="http://schemas.microsoft.com/office/drawing/2014/main" id="{BD7E775A-4784-430D-BDA4-4FFFA3EE2695}"/>
              </a:ext>
            </a:extLst>
          </p:cNvPr>
          <p:cNvSpPr txBox="1"/>
          <p:nvPr/>
        </p:nvSpPr>
        <p:spPr>
          <a:xfrm>
            <a:off x="9104389" y="2247684"/>
            <a:ext cx="1204265" cy="1092607"/>
          </a:xfrm>
          <a:prstGeom prst="rect">
            <a:avLst/>
          </a:prstGeom>
          <a:noFill/>
        </p:spPr>
        <p:txBody>
          <a:bodyPr wrap="square" rtlCol="0">
            <a:spAutoFit/>
          </a:bodyPr>
          <a:lstStyle/>
          <a:p>
            <a:pPr algn="ctr"/>
            <a:r>
              <a:rPr lang="en-US" altLang="ko-KR" sz="1300" b="1" dirty="0">
                <a:cs typeface="Arial" pitchFamily="34" charset="0"/>
              </a:rPr>
              <a:t>Thematic events</a:t>
            </a:r>
          </a:p>
          <a:p>
            <a:pPr algn="ctr"/>
            <a:endParaRPr lang="en-US" altLang="ko-KR" sz="1300" b="1" dirty="0">
              <a:cs typeface="Arial" pitchFamily="34" charset="0"/>
            </a:endParaRPr>
          </a:p>
          <a:p>
            <a:pPr algn="ctr"/>
            <a:endParaRPr lang="en-US" altLang="ko-KR" sz="1300" b="1" dirty="0">
              <a:cs typeface="Arial" pitchFamily="34" charset="0"/>
            </a:endParaRPr>
          </a:p>
          <a:p>
            <a:pPr algn="ctr"/>
            <a:r>
              <a:rPr lang="en-US" altLang="ko-KR" sz="1300" b="1" dirty="0">
                <a:cs typeface="Arial" pitchFamily="34" charset="0"/>
              </a:rPr>
              <a:t>Youth / DYC</a:t>
            </a:r>
            <a:endParaRPr lang="ko-KR" altLang="en-US" sz="1300" b="1" dirty="0">
              <a:cs typeface="Arial" pitchFamily="34" charset="0"/>
            </a:endParaRPr>
          </a:p>
        </p:txBody>
      </p:sp>
      <p:sp>
        <p:nvSpPr>
          <p:cNvPr id="38" name="TextBox 57">
            <a:extLst>
              <a:ext uri="{FF2B5EF4-FFF2-40B4-BE49-F238E27FC236}">
                <a16:creationId xmlns:a16="http://schemas.microsoft.com/office/drawing/2014/main" id="{BD7E775A-4784-430D-BDA4-4FFFA3EE2695}"/>
              </a:ext>
            </a:extLst>
          </p:cNvPr>
          <p:cNvSpPr txBox="1"/>
          <p:nvPr/>
        </p:nvSpPr>
        <p:spPr>
          <a:xfrm>
            <a:off x="6358498" y="5018740"/>
            <a:ext cx="1204265" cy="1292662"/>
          </a:xfrm>
          <a:prstGeom prst="rect">
            <a:avLst/>
          </a:prstGeom>
          <a:noFill/>
          <a:ln>
            <a:noFill/>
          </a:ln>
        </p:spPr>
        <p:txBody>
          <a:bodyPr wrap="square" rtlCol="0">
            <a:spAutoFit/>
          </a:bodyPr>
          <a:lstStyle/>
          <a:p>
            <a:pPr algn="ctr"/>
            <a:r>
              <a:rPr lang="en-GB" altLang="ko-KR" sz="1300" b="1" dirty="0">
                <a:solidFill>
                  <a:schemeClr val="bg1"/>
                </a:solidFill>
                <a:cs typeface="Arial" pitchFamily="34" charset="0"/>
              </a:rPr>
              <a:t>Understand your</a:t>
            </a:r>
          </a:p>
          <a:p>
            <a:pPr algn="ctr"/>
            <a:endParaRPr lang="en-GB" altLang="ko-KR" sz="1300" b="1" dirty="0">
              <a:solidFill>
                <a:schemeClr val="bg1"/>
              </a:solidFill>
              <a:cs typeface="Arial" pitchFamily="34" charset="0"/>
            </a:endParaRPr>
          </a:p>
          <a:p>
            <a:pPr algn="ctr"/>
            <a:endParaRPr lang="en-GB" altLang="ko-KR" sz="1300" b="1" dirty="0">
              <a:solidFill>
                <a:schemeClr val="bg1"/>
              </a:solidFill>
              <a:cs typeface="Arial" pitchFamily="34" charset="0"/>
            </a:endParaRPr>
          </a:p>
          <a:p>
            <a:pPr algn="ctr"/>
            <a:r>
              <a:rPr lang="en-GB" altLang="ko-KR" sz="1300" b="1" dirty="0">
                <a:solidFill>
                  <a:schemeClr val="bg1"/>
                </a:solidFill>
                <a:cs typeface="Arial" pitchFamily="34" charset="0"/>
              </a:rPr>
              <a:t> stakeholders!</a:t>
            </a:r>
          </a:p>
          <a:p>
            <a:pPr algn="ctr"/>
            <a:r>
              <a:rPr lang="en-GB" altLang="ko-KR" sz="1300" b="1" dirty="0">
                <a:solidFill>
                  <a:schemeClr val="bg1"/>
                </a:solidFill>
                <a:cs typeface="Arial" pitchFamily="34" charset="0"/>
              </a:rPr>
              <a:t>Workshop</a:t>
            </a:r>
          </a:p>
        </p:txBody>
      </p:sp>
      <p:sp>
        <p:nvSpPr>
          <p:cNvPr id="40" name="Oval 21">
            <a:extLst>
              <a:ext uri="{FF2B5EF4-FFF2-40B4-BE49-F238E27FC236}">
                <a16:creationId xmlns:a16="http://schemas.microsoft.com/office/drawing/2014/main" id="{4DDFDDD0-C8C8-4E89-86E8-ED4DB9C1982F}"/>
              </a:ext>
            </a:extLst>
          </p:cNvPr>
          <p:cNvSpPr/>
          <p:nvPr/>
        </p:nvSpPr>
        <p:spPr>
          <a:xfrm rot="16200000">
            <a:off x="552923" y="3107461"/>
            <a:ext cx="396000" cy="540000"/>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6"/>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41" name="Oval 21">
            <a:extLst>
              <a:ext uri="{FF2B5EF4-FFF2-40B4-BE49-F238E27FC236}">
                <a16:creationId xmlns:a16="http://schemas.microsoft.com/office/drawing/2014/main" id="{4DDFDDD0-C8C8-4E89-86E8-ED4DB9C1982F}"/>
              </a:ext>
            </a:extLst>
          </p:cNvPr>
          <p:cNvSpPr/>
          <p:nvPr/>
        </p:nvSpPr>
        <p:spPr>
          <a:xfrm rot="16200000">
            <a:off x="568710" y="3688911"/>
            <a:ext cx="396000" cy="540000"/>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chemeClr val="accent3"/>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42" name="Oval 21">
            <a:extLst>
              <a:ext uri="{FF2B5EF4-FFF2-40B4-BE49-F238E27FC236}">
                <a16:creationId xmlns:a16="http://schemas.microsoft.com/office/drawing/2014/main" id="{4DDFDDD0-C8C8-4E89-86E8-ED4DB9C1982F}"/>
              </a:ext>
            </a:extLst>
          </p:cNvPr>
          <p:cNvSpPr/>
          <p:nvPr/>
        </p:nvSpPr>
        <p:spPr>
          <a:xfrm rot="16200000">
            <a:off x="567185" y="4542284"/>
            <a:ext cx="396000" cy="540000"/>
          </a:xfrm>
          <a:custGeom>
            <a:avLst/>
            <a:gdLst/>
            <a:ahLst/>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967906"/>
                </a:lnTo>
                <a:cubicBezTo>
                  <a:pt x="41554" y="991976"/>
                  <a:pt x="89878" y="1005593"/>
                  <a:pt x="141381" y="1005593"/>
                </a:cubicBezTo>
                <a:cubicBezTo>
                  <a:pt x="299311" y="1005593"/>
                  <a:pt x="427338" y="877563"/>
                  <a:pt x="427338" y="719630"/>
                </a:cubicBezTo>
                <a:cubicBezTo>
                  <a:pt x="427338" y="561696"/>
                  <a:pt x="299311" y="433666"/>
                  <a:pt x="141381" y="433666"/>
                </a:cubicBezTo>
                <a:cubicBezTo>
                  <a:pt x="89878" y="433666"/>
                  <a:pt x="41554" y="447283"/>
                  <a:pt x="0" y="471352"/>
                </a:cubicBezTo>
                <a:lnTo>
                  <a:pt x="0" y="0"/>
                </a:lnTo>
                <a:close/>
              </a:path>
            </a:pathLst>
          </a:custGeom>
          <a:solidFill>
            <a:srgbClr val="0E4194"/>
          </a:solidFill>
          <a:ln w="6350">
            <a:gradFill>
              <a:gsLst>
                <a:gs pos="0">
                  <a:schemeClr val="bg1"/>
                </a:gs>
                <a:gs pos="100000">
                  <a:schemeClr val="accent1">
                    <a:tint val="23500"/>
                    <a:satMod val="160000"/>
                    <a:alpha val="0"/>
                  </a:schemeClr>
                </a:gs>
              </a:gsLst>
              <a:lin ang="156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47" name="Oval 21">
            <a:extLst>
              <a:ext uri="{FF2B5EF4-FFF2-40B4-BE49-F238E27FC236}">
                <a16:creationId xmlns:a16="http://schemas.microsoft.com/office/drawing/2014/main" id="{B164B805-2905-4DFA-95F7-A77DE83C3A06}"/>
              </a:ext>
            </a:extLst>
          </p:cNvPr>
          <p:cNvSpPr/>
          <p:nvPr/>
        </p:nvSpPr>
        <p:spPr>
          <a:xfrm rot="5400000">
            <a:off x="7504009" y="4731543"/>
            <a:ext cx="1279139" cy="1746873"/>
          </a:xfrm>
          <a:custGeom>
            <a:avLst/>
            <a:gdLst>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427338 w 1449013"/>
              <a:gd name="connsiteY16" fmla="*/ 719630 h 1952472"/>
              <a:gd name="connsiteX17" fmla="*/ 141381 w 1449013"/>
              <a:gd name="connsiteY17" fmla="*/ 433666 h 1952472"/>
              <a:gd name="connsiteX18" fmla="*/ 0 w 1449013"/>
              <a:gd name="connsiteY18" fmla="*/ 471352 h 1952472"/>
              <a:gd name="connsiteX19" fmla="*/ 0 w 1449013"/>
              <a:gd name="connsiteY19" fmla="*/ 0 h 1952472"/>
              <a:gd name="connsiteX20" fmla="*/ 1449013 w 1449013"/>
              <a:gd name="connsiteY20"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141381 w 1449013"/>
              <a:gd name="connsiteY16" fmla="*/ 433666 h 1952472"/>
              <a:gd name="connsiteX17" fmla="*/ 0 w 1449013"/>
              <a:gd name="connsiteY17" fmla="*/ 471352 h 1952472"/>
              <a:gd name="connsiteX18" fmla="*/ 0 w 1449013"/>
              <a:gd name="connsiteY18" fmla="*/ 0 h 1952472"/>
              <a:gd name="connsiteX19" fmla="*/ 1449013 w 1449013"/>
              <a:gd name="connsiteY19"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471352 h 1952472"/>
              <a:gd name="connsiteX17" fmla="*/ 0 w 1449013"/>
              <a:gd name="connsiteY17" fmla="*/ 0 h 1952472"/>
              <a:gd name="connsiteX18" fmla="*/ 1449013 w 1449013"/>
              <a:gd name="connsiteY18"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967906 h 1952472"/>
              <a:gd name="connsiteX16" fmla="*/ 0 w 1449013"/>
              <a:gd name="connsiteY16" fmla="*/ 0 h 1952472"/>
              <a:gd name="connsiteX17" fmla="*/ 1449013 w 1449013"/>
              <a:gd name="connsiteY17" fmla="*/ 0 h 1952472"/>
              <a:gd name="connsiteX0" fmla="*/ 1449013 w 1449013"/>
              <a:gd name="connsiteY0" fmla="*/ 0 h 1952472"/>
              <a:gd name="connsiteX1" fmla="*/ 1449013 w 1449013"/>
              <a:gd name="connsiteY1" fmla="*/ 466741 h 1952472"/>
              <a:gd name="connsiteX2" fmla="*/ 1317741 w 1449013"/>
              <a:gd name="connsiteY2" fmla="*/ 433666 h 1952472"/>
              <a:gd name="connsiteX3" fmla="*/ 1031784 w 1449013"/>
              <a:gd name="connsiteY3" fmla="*/ 719630 h 1952472"/>
              <a:gd name="connsiteX4" fmla="*/ 1317741 w 1449013"/>
              <a:gd name="connsiteY4" fmla="*/ 1005593 h 1952472"/>
              <a:gd name="connsiteX5" fmla="*/ 1449013 w 1449013"/>
              <a:gd name="connsiteY5" fmla="*/ 972519 h 1952472"/>
              <a:gd name="connsiteX6" fmla="*/ 1449013 w 1449013"/>
              <a:gd name="connsiteY6" fmla="*/ 1444072 h 1952472"/>
              <a:gd name="connsiteX7" fmla="*/ 857954 w 1449013"/>
              <a:gd name="connsiteY7" fmla="*/ 1444072 h 1952472"/>
              <a:gd name="connsiteX8" fmla="*/ 857954 w 1449013"/>
              <a:gd name="connsiteY8" fmla="*/ 1542845 h 1952472"/>
              <a:gd name="connsiteX9" fmla="*/ 953273 w 1449013"/>
              <a:gd name="connsiteY9" fmla="*/ 1723701 h 1952472"/>
              <a:gd name="connsiteX10" fmla="*/ 724507 w 1449013"/>
              <a:gd name="connsiteY10" fmla="*/ 1952472 h 1952472"/>
              <a:gd name="connsiteX11" fmla="*/ 495741 w 1449013"/>
              <a:gd name="connsiteY11" fmla="*/ 1723701 h 1952472"/>
              <a:gd name="connsiteX12" fmla="*/ 591060 w 1449013"/>
              <a:gd name="connsiteY12" fmla="*/ 1542845 h 1952472"/>
              <a:gd name="connsiteX13" fmla="*/ 591060 w 1449013"/>
              <a:gd name="connsiteY13" fmla="*/ 1444072 h 1952472"/>
              <a:gd name="connsiteX14" fmla="*/ 0 w 1449013"/>
              <a:gd name="connsiteY14" fmla="*/ 1444072 h 1952472"/>
              <a:gd name="connsiteX15" fmla="*/ 0 w 1449013"/>
              <a:gd name="connsiteY15" fmla="*/ 0 h 1952472"/>
              <a:gd name="connsiteX16" fmla="*/ 1449013 w 1449013"/>
              <a:gd name="connsiteY16" fmla="*/ 0 h 1952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9013" h="1952472">
                <a:moveTo>
                  <a:pt x="1449013" y="0"/>
                </a:moveTo>
                <a:lnTo>
                  <a:pt x="1449013" y="466741"/>
                </a:lnTo>
                <a:cubicBezTo>
                  <a:pt x="1410107" y="445266"/>
                  <a:pt x="1365278" y="433666"/>
                  <a:pt x="1317741" y="433666"/>
                </a:cubicBezTo>
                <a:cubicBezTo>
                  <a:pt x="1159811" y="433666"/>
                  <a:pt x="1031784" y="561696"/>
                  <a:pt x="1031784" y="719630"/>
                </a:cubicBezTo>
                <a:cubicBezTo>
                  <a:pt x="1031784" y="877563"/>
                  <a:pt x="1159811" y="1005593"/>
                  <a:pt x="1317741" y="1005593"/>
                </a:cubicBezTo>
                <a:cubicBezTo>
                  <a:pt x="1365278" y="1005593"/>
                  <a:pt x="1410107" y="993993"/>
                  <a:pt x="1449013" y="972519"/>
                </a:cubicBezTo>
                <a:lnTo>
                  <a:pt x="1449013" y="1444072"/>
                </a:lnTo>
                <a:lnTo>
                  <a:pt x="857954" y="1444072"/>
                </a:lnTo>
                <a:lnTo>
                  <a:pt x="857954" y="1542845"/>
                </a:lnTo>
                <a:cubicBezTo>
                  <a:pt x="916718" y="1581276"/>
                  <a:pt x="953273" y="1648220"/>
                  <a:pt x="953273" y="1723701"/>
                </a:cubicBezTo>
                <a:cubicBezTo>
                  <a:pt x="953273" y="1850048"/>
                  <a:pt x="850851" y="1952472"/>
                  <a:pt x="724507" y="1952472"/>
                </a:cubicBezTo>
                <a:cubicBezTo>
                  <a:pt x="598162" y="1952472"/>
                  <a:pt x="495741" y="1850048"/>
                  <a:pt x="495741" y="1723701"/>
                </a:cubicBezTo>
                <a:cubicBezTo>
                  <a:pt x="495741" y="1648220"/>
                  <a:pt x="532295" y="1581276"/>
                  <a:pt x="591060" y="1542845"/>
                </a:cubicBezTo>
                <a:lnTo>
                  <a:pt x="591060" y="1444072"/>
                </a:lnTo>
                <a:lnTo>
                  <a:pt x="0" y="1444072"/>
                </a:lnTo>
                <a:lnTo>
                  <a:pt x="0" y="0"/>
                </a:lnTo>
                <a:lnTo>
                  <a:pt x="1449013" y="0"/>
                </a:lnTo>
                <a:close/>
              </a:path>
            </a:pathLst>
          </a:custGeom>
          <a:solidFill>
            <a:schemeClr val="accent3"/>
          </a:solidFill>
          <a:ln w="38100">
            <a:solidFill>
              <a:schemeClr val="accent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a:solidFill>
                <a:schemeClr val="tx1">
                  <a:lumMod val="65000"/>
                  <a:lumOff val="35000"/>
                </a:schemeClr>
              </a:solidFill>
            </a:endParaRPr>
          </a:p>
        </p:txBody>
      </p:sp>
      <p:sp>
        <p:nvSpPr>
          <p:cNvPr id="45" name="TextBox 50">
            <a:extLst>
              <a:ext uri="{FF2B5EF4-FFF2-40B4-BE49-F238E27FC236}">
                <a16:creationId xmlns:a16="http://schemas.microsoft.com/office/drawing/2014/main" id="{EA749939-0840-4A7D-8B57-C8CE73BF52A3}"/>
              </a:ext>
            </a:extLst>
          </p:cNvPr>
          <p:cNvSpPr txBox="1"/>
          <p:nvPr/>
        </p:nvSpPr>
        <p:spPr>
          <a:xfrm>
            <a:off x="7637638" y="5173099"/>
            <a:ext cx="1520990" cy="692497"/>
          </a:xfrm>
          <a:prstGeom prst="rect">
            <a:avLst/>
          </a:prstGeom>
          <a:noFill/>
        </p:spPr>
        <p:txBody>
          <a:bodyPr wrap="square" rtlCol="0">
            <a:spAutoFit/>
          </a:bodyPr>
          <a:lstStyle/>
          <a:p>
            <a:pPr algn="ctr"/>
            <a:r>
              <a:rPr lang="en-GB" altLang="ko-KR" sz="1300" b="1" dirty="0">
                <a:solidFill>
                  <a:schemeClr val="bg1"/>
                </a:solidFill>
                <a:cs typeface="Arial" pitchFamily="34" charset="0"/>
              </a:rPr>
              <a:t>Plan with your stakeholders! Workshop</a:t>
            </a:r>
          </a:p>
        </p:txBody>
      </p:sp>
      <p:sp>
        <p:nvSpPr>
          <p:cNvPr id="50" name="Oval 21">
            <a:extLst>
              <a:ext uri="{FF2B5EF4-FFF2-40B4-BE49-F238E27FC236}">
                <a16:creationId xmlns:a16="http://schemas.microsoft.com/office/drawing/2014/main" id="{52BFA53D-4A94-4752-AAE4-7EB17450A39B}"/>
              </a:ext>
            </a:extLst>
          </p:cNvPr>
          <p:cNvSpPr/>
          <p:nvPr/>
        </p:nvSpPr>
        <p:spPr>
          <a:xfrm rot="5400000">
            <a:off x="4857922" y="1662934"/>
            <a:ext cx="1296429" cy="2149036"/>
          </a:xfrm>
          <a:custGeom>
            <a:avLst/>
            <a:gdLst/>
            <a:ahLst/>
            <a:cxnLst/>
            <a:rect l="l" t="t" r="r" b="b"/>
            <a:pathLst>
              <a:path w="1368152" h="2298537">
                <a:moveTo>
                  <a:pt x="684076" y="0"/>
                </a:moveTo>
                <a:cubicBezTo>
                  <a:pt x="803370" y="0"/>
                  <a:pt x="900076" y="96706"/>
                  <a:pt x="900076" y="216000"/>
                </a:cubicBezTo>
                <a:cubicBezTo>
                  <a:pt x="900076" y="287268"/>
                  <a:pt x="865561" y="350475"/>
                  <a:pt x="810076" y="386760"/>
                </a:cubicBezTo>
                <a:lnTo>
                  <a:pt x="810076" y="450517"/>
                </a:lnTo>
                <a:lnTo>
                  <a:pt x="1368152" y="450517"/>
                </a:lnTo>
                <a:lnTo>
                  <a:pt x="1368152" y="895744"/>
                </a:lnTo>
                <a:cubicBezTo>
                  <a:pt x="1331417" y="875468"/>
                  <a:pt x="1289090" y="864516"/>
                  <a:pt x="1244206" y="864516"/>
                </a:cubicBezTo>
                <a:cubicBezTo>
                  <a:pt x="1095089" y="864516"/>
                  <a:pt x="974206" y="985399"/>
                  <a:pt x="974206" y="1134516"/>
                </a:cubicBezTo>
                <a:cubicBezTo>
                  <a:pt x="974206" y="1283633"/>
                  <a:pt x="1095089" y="1404516"/>
                  <a:pt x="1244206" y="1404516"/>
                </a:cubicBezTo>
                <a:cubicBezTo>
                  <a:pt x="1289090" y="1404516"/>
                  <a:pt x="1331417" y="1393563"/>
                  <a:pt x="1368152" y="1373288"/>
                </a:cubicBezTo>
                <a:lnTo>
                  <a:pt x="1368152" y="1818517"/>
                </a:lnTo>
                <a:lnTo>
                  <a:pt x="810076" y="1818517"/>
                </a:lnTo>
                <a:lnTo>
                  <a:pt x="810076" y="1911777"/>
                </a:lnTo>
                <a:cubicBezTo>
                  <a:pt x="865561" y="1948062"/>
                  <a:pt x="900076" y="2011269"/>
                  <a:pt x="900076" y="2082537"/>
                </a:cubicBezTo>
                <a:cubicBezTo>
                  <a:pt x="900076" y="2201831"/>
                  <a:pt x="803370" y="2298537"/>
                  <a:pt x="684076" y="2298537"/>
                </a:cubicBezTo>
                <a:cubicBezTo>
                  <a:pt x="564782" y="2298537"/>
                  <a:pt x="468076" y="2201831"/>
                  <a:pt x="468076" y="2082537"/>
                </a:cubicBezTo>
                <a:cubicBezTo>
                  <a:pt x="468076" y="2011269"/>
                  <a:pt x="502591" y="1948062"/>
                  <a:pt x="558076" y="1911777"/>
                </a:cubicBezTo>
                <a:lnTo>
                  <a:pt x="558076" y="1818517"/>
                </a:lnTo>
                <a:lnTo>
                  <a:pt x="0" y="1818517"/>
                </a:lnTo>
                <a:lnTo>
                  <a:pt x="0" y="1368933"/>
                </a:lnTo>
                <a:cubicBezTo>
                  <a:pt x="39235" y="1391659"/>
                  <a:pt x="84862" y="1404516"/>
                  <a:pt x="133491" y="1404516"/>
                </a:cubicBezTo>
                <a:cubicBezTo>
                  <a:pt x="282608" y="1404516"/>
                  <a:pt x="403491" y="1283633"/>
                  <a:pt x="403491" y="1134516"/>
                </a:cubicBezTo>
                <a:cubicBezTo>
                  <a:pt x="403491" y="985399"/>
                  <a:pt x="282608" y="864516"/>
                  <a:pt x="133491" y="864516"/>
                </a:cubicBezTo>
                <a:cubicBezTo>
                  <a:pt x="84862" y="864516"/>
                  <a:pt x="39235" y="877372"/>
                  <a:pt x="0" y="900098"/>
                </a:cubicBezTo>
                <a:lnTo>
                  <a:pt x="0" y="450517"/>
                </a:lnTo>
                <a:lnTo>
                  <a:pt x="558076" y="450517"/>
                </a:lnTo>
                <a:lnTo>
                  <a:pt x="558076" y="386760"/>
                </a:lnTo>
                <a:cubicBezTo>
                  <a:pt x="502591" y="350475"/>
                  <a:pt x="468076" y="287268"/>
                  <a:pt x="468076" y="216000"/>
                </a:cubicBezTo>
                <a:cubicBezTo>
                  <a:pt x="468076" y="96706"/>
                  <a:pt x="564782" y="0"/>
                  <a:pt x="684076" y="0"/>
                </a:cubicBezTo>
                <a:close/>
              </a:path>
            </a:pathLst>
          </a:cu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800" dirty="0">
              <a:solidFill>
                <a:schemeClr val="tx1">
                  <a:lumMod val="65000"/>
                  <a:lumOff val="35000"/>
                </a:schemeClr>
              </a:solidFill>
            </a:endParaRPr>
          </a:p>
        </p:txBody>
      </p:sp>
      <p:sp>
        <p:nvSpPr>
          <p:cNvPr id="51" name="TextBox 55">
            <a:extLst>
              <a:ext uri="{FF2B5EF4-FFF2-40B4-BE49-F238E27FC236}">
                <a16:creationId xmlns:a16="http://schemas.microsoft.com/office/drawing/2014/main" id="{A956CF0A-7F27-40DD-9040-065BD2F0ED6B}"/>
              </a:ext>
            </a:extLst>
          </p:cNvPr>
          <p:cNvSpPr txBox="1"/>
          <p:nvPr/>
        </p:nvSpPr>
        <p:spPr>
          <a:xfrm>
            <a:off x="4696240" y="2414886"/>
            <a:ext cx="1678800" cy="492443"/>
          </a:xfrm>
          <a:prstGeom prst="rect">
            <a:avLst/>
          </a:prstGeom>
          <a:noFill/>
        </p:spPr>
        <p:txBody>
          <a:bodyPr wrap="square" rtlCol="0">
            <a:spAutoFit/>
          </a:bodyPr>
          <a:lstStyle/>
          <a:p>
            <a:pPr algn="ctr"/>
            <a:r>
              <a:rPr lang="ro-RO" altLang="ko-KR" sz="1300" b="1" i="1" dirty="0">
                <a:cs typeface="Arial" pitchFamily="34" charset="0"/>
              </a:rPr>
              <a:t>Leadership </a:t>
            </a:r>
            <a:r>
              <a:rPr lang="ro-RO" altLang="ko-KR" sz="1300" b="1" i="1" dirty="0" err="1">
                <a:cs typeface="Arial" pitchFamily="34" charset="0"/>
              </a:rPr>
              <a:t>and</a:t>
            </a:r>
            <a:r>
              <a:rPr lang="ro-RO" altLang="ko-KR" sz="1300" b="1" i="1" dirty="0">
                <a:cs typeface="Arial" pitchFamily="34" charset="0"/>
              </a:rPr>
              <a:t> </a:t>
            </a:r>
            <a:r>
              <a:rPr lang="ro-RO" altLang="ko-KR" sz="1300" b="1" i="1" dirty="0" err="1">
                <a:cs typeface="Arial" pitchFamily="34" charset="0"/>
              </a:rPr>
              <a:t>change</a:t>
            </a:r>
            <a:r>
              <a:rPr lang="ro-RO" altLang="ko-KR" sz="1300" b="1" i="1" dirty="0">
                <a:cs typeface="Arial" pitchFamily="34" charset="0"/>
              </a:rPr>
              <a:t> management </a:t>
            </a:r>
            <a:endParaRPr lang="ko-KR" altLang="en-US" sz="1300" b="1" i="1" dirty="0">
              <a:cs typeface="Arial" pitchFamily="34" charset="0"/>
            </a:endParaRPr>
          </a:p>
        </p:txBody>
      </p:sp>
      <p:sp>
        <p:nvSpPr>
          <p:cNvPr id="58" name="TextBox 57">
            <a:extLst>
              <a:ext uri="{FF2B5EF4-FFF2-40B4-BE49-F238E27FC236}">
                <a16:creationId xmlns:a16="http://schemas.microsoft.com/office/drawing/2014/main" id="{61EE0BF1-DDFA-451F-BCE8-9D416CD8904A}"/>
              </a:ext>
            </a:extLst>
          </p:cNvPr>
          <p:cNvSpPr txBox="1"/>
          <p:nvPr/>
        </p:nvSpPr>
        <p:spPr>
          <a:xfrm>
            <a:off x="10347399" y="5180588"/>
            <a:ext cx="1457688" cy="938719"/>
          </a:xfrm>
          <a:prstGeom prst="rect">
            <a:avLst/>
          </a:prstGeom>
          <a:noFill/>
        </p:spPr>
        <p:txBody>
          <a:bodyPr wrap="square" rtlCol="0">
            <a:spAutoFit/>
          </a:bodyPr>
          <a:lstStyle/>
          <a:p>
            <a:pPr algn="ctr"/>
            <a:r>
              <a:rPr lang="ro-RO" altLang="ko-KR" sz="1100" b="1" i="1" dirty="0">
                <a:cs typeface="Arial" pitchFamily="34" charset="0"/>
              </a:rPr>
              <a:t>Strategic </a:t>
            </a:r>
            <a:r>
              <a:rPr lang="ro-RO" altLang="ko-KR" sz="1100" b="1" i="1" dirty="0" err="1">
                <a:cs typeface="Arial" pitchFamily="34" charset="0"/>
              </a:rPr>
              <a:t>planning</a:t>
            </a:r>
            <a:r>
              <a:rPr lang="ro-RO" altLang="ko-KR" sz="1100" b="1" i="1" dirty="0">
                <a:cs typeface="Arial" pitchFamily="34" charset="0"/>
              </a:rPr>
              <a:t> </a:t>
            </a:r>
          </a:p>
          <a:p>
            <a:pPr algn="ctr"/>
            <a:r>
              <a:rPr lang="ro-RO" altLang="ko-KR" sz="1100" b="1" i="1" dirty="0">
                <a:cs typeface="Arial" pitchFamily="34" charset="0"/>
              </a:rPr>
              <a:t>Strategic management </a:t>
            </a:r>
          </a:p>
          <a:p>
            <a:pPr algn="ctr"/>
            <a:r>
              <a:rPr lang="ro-RO" altLang="ko-KR" sz="1100" b="1" i="1" dirty="0">
                <a:cs typeface="Arial" pitchFamily="34" charset="0"/>
              </a:rPr>
              <a:t>Project </a:t>
            </a:r>
            <a:r>
              <a:rPr lang="ro-RO" altLang="ko-KR" sz="1100" b="1" i="1" dirty="0" err="1">
                <a:cs typeface="Arial" pitchFamily="34" charset="0"/>
              </a:rPr>
              <a:t>cycle</a:t>
            </a:r>
            <a:r>
              <a:rPr lang="ro-RO" altLang="ko-KR" sz="1100" b="1" i="1" dirty="0">
                <a:cs typeface="Arial" pitchFamily="34" charset="0"/>
              </a:rPr>
              <a:t> management </a:t>
            </a:r>
            <a:endParaRPr lang="ko-KR" altLang="en-US" sz="1100" b="1" i="1" dirty="0">
              <a:cs typeface="Arial" pitchFamily="34" charset="0"/>
            </a:endParaRPr>
          </a:p>
        </p:txBody>
      </p:sp>
      <p:sp>
        <p:nvSpPr>
          <p:cNvPr id="59" name="TextBox 58">
            <a:extLst>
              <a:ext uri="{FF2B5EF4-FFF2-40B4-BE49-F238E27FC236}">
                <a16:creationId xmlns:a16="http://schemas.microsoft.com/office/drawing/2014/main" id="{EF0E3BC4-CEBA-470B-95CC-794FE13A622E}"/>
              </a:ext>
            </a:extLst>
          </p:cNvPr>
          <p:cNvSpPr txBox="1"/>
          <p:nvPr/>
        </p:nvSpPr>
        <p:spPr>
          <a:xfrm>
            <a:off x="5379867" y="2792766"/>
            <a:ext cx="832631" cy="261610"/>
          </a:xfrm>
          <a:prstGeom prst="rect">
            <a:avLst/>
          </a:prstGeom>
          <a:noFill/>
        </p:spPr>
        <p:txBody>
          <a:bodyPr wrap="square" rtlCol="0">
            <a:spAutoFit/>
          </a:bodyPr>
          <a:lstStyle/>
          <a:p>
            <a:r>
              <a:rPr lang="en-US" sz="1100" i="1" dirty="0"/>
              <a:t>Sept. 2022</a:t>
            </a:r>
          </a:p>
        </p:txBody>
      </p:sp>
      <p:sp>
        <p:nvSpPr>
          <p:cNvPr id="60" name="TextBox 59">
            <a:extLst>
              <a:ext uri="{FF2B5EF4-FFF2-40B4-BE49-F238E27FC236}">
                <a16:creationId xmlns:a16="http://schemas.microsoft.com/office/drawing/2014/main" id="{A2478FAB-EF5A-43F9-BFE0-5C150702C528}"/>
              </a:ext>
            </a:extLst>
          </p:cNvPr>
          <p:cNvSpPr txBox="1"/>
          <p:nvPr/>
        </p:nvSpPr>
        <p:spPr>
          <a:xfrm>
            <a:off x="11072681" y="2876622"/>
            <a:ext cx="832631" cy="261610"/>
          </a:xfrm>
          <a:prstGeom prst="rect">
            <a:avLst/>
          </a:prstGeom>
          <a:noFill/>
        </p:spPr>
        <p:txBody>
          <a:bodyPr wrap="square" rtlCol="0">
            <a:spAutoFit/>
          </a:bodyPr>
          <a:lstStyle/>
          <a:p>
            <a:r>
              <a:rPr lang="en-US" sz="1100" i="1" dirty="0"/>
              <a:t>Sept. 2022</a:t>
            </a:r>
          </a:p>
        </p:txBody>
      </p:sp>
      <p:sp>
        <p:nvSpPr>
          <p:cNvPr id="61" name="TextBox 60">
            <a:extLst>
              <a:ext uri="{FF2B5EF4-FFF2-40B4-BE49-F238E27FC236}">
                <a16:creationId xmlns:a16="http://schemas.microsoft.com/office/drawing/2014/main" id="{23FA41D3-C7BA-41A4-8525-354FFB9568F4}"/>
              </a:ext>
            </a:extLst>
          </p:cNvPr>
          <p:cNvSpPr txBox="1"/>
          <p:nvPr/>
        </p:nvSpPr>
        <p:spPr>
          <a:xfrm>
            <a:off x="11059354" y="5973740"/>
            <a:ext cx="832631" cy="261610"/>
          </a:xfrm>
          <a:prstGeom prst="rect">
            <a:avLst/>
          </a:prstGeom>
          <a:noFill/>
        </p:spPr>
        <p:txBody>
          <a:bodyPr wrap="square" rtlCol="0">
            <a:spAutoFit/>
          </a:bodyPr>
          <a:lstStyle/>
          <a:p>
            <a:r>
              <a:rPr lang="en-US" sz="1100" i="1" dirty="0"/>
              <a:t>Sept. 2022</a:t>
            </a:r>
          </a:p>
        </p:txBody>
      </p:sp>
    </p:spTree>
    <p:extLst>
      <p:ext uri="{BB962C8B-B14F-4D97-AF65-F5344CB8AC3E}">
        <p14:creationId xmlns:p14="http://schemas.microsoft.com/office/powerpoint/2010/main" val="1934122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40"/>
                                        </p:tgtEl>
                                      </p:cBhvr>
                                    </p:animEffect>
                                    <p:animScale>
                                      <p:cBhvr>
                                        <p:cTn id="7" dur="250" autoRev="1" fill="hold"/>
                                        <p:tgtEl>
                                          <p:spTgt spid="40"/>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41"/>
                                        </p:tgtEl>
                                      </p:cBhvr>
                                    </p:animEffect>
                                    <p:animScale>
                                      <p:cBhvr>
                                        <p:cTn id="12" dur="250" autoRev="1" fill="hold"/>
                                        <p:tgtEl>
                                          <p:spTgt spid="41"/>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42"/>
                                        </p:tgtEl>
                                      </p:cBhvr>
                                    </p:animEffect>
                                    <p:animScale>
                                      <p:cBhvr>
                                        <p:cTn id="17" dur="250" autoRev="1" fill="hold"/>
                                        <p:tgtEl>
                                          <p:spTgt spid="4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spcBef>
                <a:spcPts val="1000"/>
              </a:spcBef>
            </a:pPr>
            <a:r>
              <a:rPr lang="de-AT" dirty="0"/>
              <a:t>f. </a:t>
            </a:r>
            <a:r>
              <a:rPr lang="de-AT" dirty="0" err="1"/>
              <a:t>What‘s</a:t>
            </a:r>
            <a:r>
              <a:rPr lang="de-AT" dirty="0"/>
              <a:t> </a:t>
            </a:r>
            <a:r>
              <a:rPr lang="de-AT" dirty="0" err="1"/>
              <a:t>next</a:t>
            </a:r>
            <a:r>
              <a:rPr lang="de-AT" dirty="0"/>
              <a:t>?</a:t>
            </a:r>
            <a:endParaRPr lang="en-GB" sz="3100" dirty="0">
              <a:latin typeface="+mn-lt"/>
              <a:ea typeface="+mn-ea"/>
              <a:cs typeface="+mn-cs"/>
            </a:endParaRPr>
          </a:p>
        </p:txBody>
      </p:sp>
      <p:sp>
        <p:nvSpPr>
          <p:cNvPr id="3" name="Rechteck 2"/>
          <p:cNvSpPr/>
          <p:nvPr/>
        </p:nvSpPr>
        <p:spPr>
          <a:xfrm>
            <a:off x="414337" y="2178341"/>
            <a:ext cx="4330353" cy="480131"/>
          </a:xfrm>
          <a:prstGeom prst="rect">
            <a:avLst/>
          </a:prstGeom>
        </p:spPr>
        <p:txBody>
          <a:bodyPr wrap="none">
            <a:spAutoFit/>
          </a:bodyPr>
          <a:lstStyle/>
          <a:p>
            <a:pPr marL="228600" indent="-228600">
              <a:lnSpc>
                <a:spcPct val="90000"/>
              </a:lnSpc>
              <a:spcBef>
                <a:spcPts val="1000"/>
              </a:spcBef>
              <a:buFont typeface="Arial" panose="020B0604020202020204" pitchFamily="34" charset="0"/>
              <a:buChar char="•"/>
            </a:pPr>
            <a:r>
              <a:rPr lang="de-DE" sz="2800" b="1" dirty="0">
                <a:solidFill>
                  <a:srgbClr val="0E4194"/>
                </a:solidFill>
              </a:rPr>
              <a:t>Danube </a:t>
            </a:r>
            <a:r>
              <a:rPr lang="de-DE" sz="2800" b="1" dirty="0" err="1">
                <a:solidFill>
                  <a:srgbClr val="0E4194"/>
                </a:solidFill>
              </a:rPr>
              <a:t>Strategy</a:t>
            </a:r>
            <a:r>
              <a:rPr lang="de-DE" sz="2800" b="1" dirty="0">
                <a:solidFill>
                  <a:srgbClr val="0E4194"/>
                </a:solidFill>
              </a:rPr>
              <a:t> </a:t>
            </a:r>
            <a:r>
              <a:rPr lang="de-DE" sz="2800" b="1" dirty="0" err="1">
                <a:solidFill>
                  <a:srgbClr val="0E4194"/>
                </a:solidFill>
              </a:rPr>
              <a:t>Flagships</a:t>
            </a:r>
            <a:endParaRPr lang="en-GB" sz="2800" b="1" dirty="0">
              <a:solidFill>
                <a:srgbClr val="0E4194"/>
              </a:solidFill>
            </a:endParaRPr>
          </a:p>
        </p:txBody>
      </p:sp>
      <p:pic>
        <p:nvPicPr>
          <p:cNvPr id="14" name="Grafik 13"/>
          <p:cNvPicPr/>
          <p:nvPr/>
        </p:nvPicPr>
        <p:blipFill>
          <a:blip r:embed="rId3" cstate="print">
            <a:extLst>
              <a:ext uri="{28A0092B-C50C-407E-A947-70E740481C1C}">
                <a14:useLocalDpi xmlns:a14="http://schemas.microsoft.com/office/drawing/2010/main" val="0"/>
              </a:ext>
            </a:extLst>
          </a:blip>
          <a:stretch>
            <a:fillRect/>
          </a:stretch>
        </p:blipFill>
        <p:spPr bwMode="auto">
          <a:xfrm>
            <a:off x="137565" y="2621874"/>
            <a:ext cx="3843717" cy="3248714"/>
          </a:xfrm>
          <a:prstGeom prst="rect">
            <a:avLst/>
          </a:prstGeom>
          <a:noFill/>
          <a:ln>
            <a:noFill/>
          </a:ln>
        </p:spPr>
      </p:pic>
      <p:sp>
        <p:nvSpPr>
          <p:cNvPr id="15" name="Inhaltsplatzhalter 1"/>
          <p:cNvSpPr>
            <a:spLocks noGrp="1"/>
          </p:cNvSpPr>
          <p:nvPr/>
        </p:nvSpPr>
        <p:spPr>
          <a:xfrm>
            <a:off x="3447209" y="2896949"/>
            <a:ext cx="7193820" cy="361802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rgbClr val="0E419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sz="2000" b="1" dirty="0">
                <a:solidFill>
                  <a:srgbClr val="0E4194"/>
                </a:solidFill>
              </a:rPr>
              <a:t>Guidance Paper for identifying and listing Danube Strategy Flagships </a:t>
            </a:r>
            <a:r>
              <a:rPr lang="en-US" sz="2000" dirty="0">
                <a:solidFill>
                  <a:srgbClr val="0E4194"/>
                </a:solidFill>
              </a:rPr>
              <a:t>elaborated by DSP in close cooperation with PACs, endorsed by NCs in 03/2022 </a:t>
            </a:r>
          </a:p>
          <a:p>
            <a:pPr lvl="1"/>
            <a:r>
              <a:rPr lang="en-US" sz="2000" dirty="0">
                <a:solidFill>
                  <a:srgbClr val="0E4194"/>
                </a:solidFill>
              </a:rPr>
              <a:t>Next step: </a:t>
            </a:r>
            <a:r>
              <a:rPr lang="en-US" sz="2000" b="1" dirty="0">
                <a:solidFill>
                  <a:srgbClr val="0E4194"/>
                </a:solidFill>
              </a:rPr>
              <a:t>submission of minimum one and maximum three Danube Strategy Flagships</a:t>
            </a:r>
            <a:r>
              <a:rPr lang="en-US" sz="2000" dirty="0">
                <a:solidFill>
                  <a:srgbClr val="0E4194"/>
                </a:solidFill>
              </a:rPr>
              <a:t> per PA via the </a:t>
            </a:r>
            <a:r>
              <a:rPr lang="en-US" sz="2000" dirty="0">
                <a:solidFill>
                  <a:srgbClr val="0E4194"/>
                </a:solidFill>
                <a:hlinkClick r:id="rId4"/>
              </a:rPr>
              <a:t>online form</a:t>
            </a:r>
            <a:r>
              <a:rPr lang="en-US" sz="2000" dirty="0">
                <a:solidFill>
                  <a:srgbClr val="0E4194"/>
                </a:solidFill>
              </a:rPr>
              <a:t> until </a:t>
            </a:r>
            <a:br>
              <a:rPr lang="en-US" sz="2000" dirty="0">
                <a:solidFill>
                  <a:srgbClr val="0E4194"/>
                </a:solidFill>
              </a:rPr>
            </a:br>
            <a:r>
              <a:rPr lang="en-US" sz="2000" b="1" dirty="0">
                <a:solidFill>
                  <a:srgbClr val="FF0000"/>
                </a:solidFill>
              </a:rPr>
              <a:t>15 July 2022</a:t>
            </a:r>
          </a:p>
          <a:p>
            <a:pPr lvl="1"/>
            <a:r>
              <a:rPr lang="en-US" sz="2000" dirty="0">
                <a:solidFill>
                  <a:srgbClr val="0E4194"/>
                </a:solidFill>
              </a:rPr>
              <a:t>Following the submissions, the DSP will prepare the list of Danube Strategy Flagships, </a:t>
            </a:r>
            <a:r>
              <a:rPr lang="en-US" sz="2000" b="1" dirty="0">
                <a:solidFill>
                  <a:srgbClr val="0E4194"/>
                </a:solidFill>
              </a:rPr>
              <a:t>distribute</a:t>
            </a:r>
            <a:r>
              <a:rPr lang="en-US" sz="2000" dirty="0">
                <a:solidFill>
                  <a:srgbClr val="0E4194"/>
                </a:solidFill>
              </a:rPr>
              <a:t> them among the NCs and other EUSDR stakeholders, and </a:t>
            </a:r>
            <a:r>
              <a:rPr lang="en-US" sz="2000" b="1" dirty="0">
                <a:solidFill>
                  <a:srgbClr val="0E4194"/>
                </a:solidFill>
              </a:rPr>
              <a:t>promote</a:t>
            </a:r>
            <a:r>
              <a:rPr lang="en-US" sz="2000" dirty="0">
                <a:solidFill>
                  <a:srgbClr val="0E4194"/>
                </a:solidFill>
              </a:rPr>
              <a:t> them as outlined in the Guidance Paper</a:t>
            </a:r>
          </a:p>
          <a:p>
            <a:pPr lvl="1"/>
            <a:endParaRPr lang="en-US" sz="1000" dirty="0">
              <a:solidFill>
                <a:srgbClr val="0E4194"/>
              </a:solidFill>
            </a:endParaRPr>
          </a:p>
          <a:p>
            <a:pPr marL="457200" lvl="1" indent="0">
              <a:buNone/>
            </a:pPr>
            <a:r>
              <a:rPr lang="en-US" sz="1600" dirty="0">
                <a:solidFill>
                  <a:srgbClr val="0E4194"/>
                </a:solidFill>
                <a:hlinkClick r:id="rId5"/>
              </a:rPr>
              <a:t>https://danube-region.eu/projects-and-funding/eusdr-strategic-projects/</a:t>
            </a:r>
            <a:r>
              <a:rPr lang="en-US" sz="1600" dirty="0">
                <a:solidFill>
                  <a:srgbClr val="0E4194"/>
                </a:solidFill>
              </a:rPr>
              <a:t> </a:t>
            </a:r>
          </a:p>
          <a:p>
            <a:pPr marL="457200" lvl="1" indent="0">
              <a:buNone/>
            </a:pPr>
            <a:endParaRPr lang="en-US" b="1" dirty="0">
              <a:solidFill>
                <a:srgbClr val="0E4194"/>
              </a:solidFill>
            </a:endParaRPr>
          </a:p>
        </p:txBody>
      </p:sp>
      <p:pic>
        <p:nvPicPr>
          <p:cNvPr id="17" name="Grafik 16"/>
          <p:cNvPicPr>
            <a:picLocks noChangeAspect="1"/>
          </p:cNvPicPr>
          <p:nvPr/>
        </p:nvPicPr>
        <p:blipFill rotWithShape="1">
          <a:blip r:embed="rId6"/>
          <a:srcRect t="12786" r="88811" b="31342"/>
          <a:stretch/>
        </p:blipFill>
        <p:spPr>
          <a:xfrm>
            <a:off x="10939631" y="3884176"/>
            <a:ext cx="817549" cy="865848"/>
          </a:xfrm>
          <a:prstGeom prst="rect">
            <a:avLst/>
          </a:prstGeom>
        </p:spPr>
      </p:pic>
      <p:pic>
        <p:nvPicPr>
          <p:cNvPr id="16" name="Grafik 15"/>
          <p:cNvPicPr>
            <a:picLocks noChangeAspect="1"/>
          </p:cNvPicPr>
          <p:nvPr/>
        </p:nvPicPr>
        <p:blipFill>
          <a:blip r:embed="rId7"/>
          <a:stretch>
            <a:fillRect/>
          </a:stretch>
        </p:blipFill>
        <p:spPr>
          <a:xfrm>
            <a:off x="10858880" y="2821538"/>
            <a:ext cx="752644" cy="890885"/>
          </a:xfrm>
          <a:prstGeom prst="rect">
            <a:avLst/>
          </a:prstGeom>
        </p:spPr>
      </p:pic>
      <p:pic>
        <p:nvPicPr>
          <p:cNvPr id="18" name="Grafik 17"/>
          <p:cNvPicPr>
            <a:picLocks noChangeAspect="1"/>
          </p:cNvPicPr>
          <p:nvPr/>
        </p:nvPicPr>
        <p:blipFill>
          <a:blip r:embed="rId8"/>
          <a:stretch>
            <a:fillRect/>
          </a:stretch>
        </p:blipFill>
        <p:spPr>
          <a:xfrm>
            <a:off x="10829292" y="4741932"/>
            <a:ext cx="1038225" cy="1085850"/>
          </a:xfrm>
          <a:prstGeom prst="rect">
            <a:avLst/>
          </a:prstGeom>
        </p:spPr>
      </p:pic>
    </p:spTree>
    <p:extLst>
      <p:ext uri="{BB962C8B-B14F-4D97-AF65-F5344CB8AC3E}">
        <p14:creationId xmlns:p14="http://schemas.microsoft.com/office/powerpoint/2010/main" val="22400929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pPr>
              <a:spcBef>
                <a:spcPts val="1000"/>
              </a:spcBef>
            </a:pPr>
            <a:r>
              <a:rPr lang="de-AT" dirty="0"/>
              <a:t>f. </a:t>
            </a:r>
            <a:r>
              <a:rPr lang="de-AT" dirty="0" err="1"/>
              <a:t>What‘s</a:t>
            </a:r>
            <a:r>
              <a:rPr lang="de-AT" dirty="0"/>
              <a:t> </a:t>
            </a:r>
            <a:r>
              <a:rPr lang="de-AT" dirty="0" err="1"/>
              <a:t>next</a:t>
            </a:r>
            <a:r>
              <a:rPr lang="de-AT" dirty="0"/>
              <a:t>?</a:t>
            </a:r>
            <a:endParaRPr lang="en-GB" sz="3100" dirty="0">
              <a:latin typeface="+mn-lt"/>
              <a:ea typeface="+mn-ea"/>
              <a:cs typeface="+mn-cs"/>
            </a:endParaRPr>
          </a:p>
        </p:txBody>
      </p:sp>
      <p:sp>
        <p:nvSpPr>
          <p:cNvPr id="11" name="Rechteck 10"/>
          <p:cNvSpPr/>
          <p:nvPr/>
        </p:nvSpPr>
        <p:spPr>
          <a:xfrm>
            <a:off x="1146950" y="2717171"/>
            <a:ext cx="10069960" cy="3139321"/>
          </a:xfrm>
          <a:prstGeom prst="rect">
            <a:avLst/>
          </a:prstGeom>
        </p:spPr>
        <p:txBody>
          <a:bodyPr wrap="square">
            <a:spAutoFit/>
          </a:bodyPr>
          <a:lstStyle/>
          <a:p>
            <a:r>
              <a:rPr lang="de-AT" sz="2000" dirty="0">
                <a:solidFill>
                  <a:srgbClr val="0E4194"/>
                </a:solidFill>
              </a:rPr>
              <a:t>Open </a:t>
            </a:r>
            <a:r>
              <a:rPr lang="de-AT" sz="2000" dirty="0" err="1">
                <a:solidFill>
                  <a:srgbClr val="0E4194"/>
                </a:solidFill>
              </a:rPr>
              <a:t>call</a:t>
            </a:r>
            <a:r>
              <a:rPr lang="de-AT" sz="2000" dirty="0">
                <a:solidFill>
                  <a:srgbClr val="0E4194"/>
                </a:solidFill>
              </a:rPr>
              <a:t> </a:t>
            </a:r>
            <a:r>
              <a:rPr lang="de-AT" sz="2000" dirty="0" err="1">
                <a:solidFill>
                  <a:srgbClr val="0E4194"/>
                </a:solidFill>
              </a:rPr>
              <a:t>for</a:t>
            </a:r>
            <a:r>
              <a:rPr lang="de-AT" sz="2000" dirty="0">
                <a:solidFill>
                  <a:srgbClr val="0E4194"/>
                </a:solidFill>
              </a:rPr>
              <a:t> </a:t>
            </a:r>
            <a:r>
              <a:rPr lang="de-AT" sz="2000" dirty="0" err="1">
                <a:solidFill>
                  <a:srgbClr val="0E4194"/>
                </a:solidFill>
              </a:rPr>
              <a:t>applications</a:t>
            </a:r>
            <a:r>
              <a:rPr lang="de-AT" sz="2000" dirty="0">
                <a:solidFill>
                  <a:srgbClr val="0E4194"/>
                </a:solidFill>
              </a:rPr>
              <a:t> </a:t>
            </a:r>
            <a:r>
              <a:rPr lang="de-AT" sz="2000" dirty="0" err="1">
                <a:solidFill>
                  <a:srgbClr val="0E4194"/>
                </a:solidFill>
              </a:rPr>
              <a:t>from</a:t>
            </a:r>
            <a:r>
              <a:rPr lang="de-AT" sz="2000" dirty="0">
                <a:solidFill>
                  <a:srgbClr val="0E4194"/>
                </a:solidFill>
              </a:rPr>
              <a:t> 9 May – </a:t>
            </a:r>
            <a:r>
              <a:rPr lang="de-AT" sz="2000" b="1" dirty="0">
                <a:solidFill>
                  <a:srgbClr val="FF0000"/>
                </a:solidFill>
              </a:rPr>
              <a:t>15 August 2022</a:t>
            </a:r>
          </a:p>
          <a:p>
            <a:endParaRPr lang="de-AT" sz="1500" dirty="0">
              <a:solidFill>
                <a:srgbClr val="0E4194"/>
              </a:solidFill>
            </a:endParaRPr>
          </a:p>
          <a:p>
            <a:r>
              <a:rPr lang="de-AT" sz="2000" b="1" dirty="0">
                <a:solidFill>
                  <a:srgbClr val="0E4194"/>
                </a:solidFill>
              </a:rPr>
              <a:t>Kind </a:t>
            </a:r>
            <a:r>
              <a:rPr lang="de-AT" sz="2000" b="1" dirty="0" err="1">
                <a:solidFill>
                  <a:srgbClr val="0E4194"/>
                </a:solidFill>
              </a:rPr>
              <a:t>request</a:t>
            </a:r>
            <a:r>
              <a:rPr lang="de-AT" sz="2000" b="1" dirty="0">
                <a:solidFill>
                  <a:srgbClr val="0E4194"/>
                </a:solidFill>
              </a:rPr>
              <a:t> </a:t>
            </a:r>
            <a:r>
              <a:rPr lang="de-AT" sz="2000" b="1" dirty="0" err="1">
                <a:solidFill>
                  <a:srgbClr val="0E4194"/>
                </a:solidFill>
              </a:rPr>
              <a:t>to</a:t>
            </a:r>
            <a:r>
              <a:rPr lang="de-AT" sz="2000" b="1" dirty="0">
                <a:solidFill>
                  <a:srgbClr val="0E4194"/>
                </a:solidFill>
              </a:rPr>
              <a:t> promote </a:t>
            </a:r>
            <a:r>
              <a:rPr lang="de-AT" sz="2000" b="1" dirty="0" err="1">
                <a:solidFill>
                  <a:srgbClr val="0E4194"/>
                </a:solidFill>
              </a:rPr>
              <a:t>the</a:t>
            </a:r>
            <a:r>
              <a:rPr lang="de-AT" sz="2000" b="1" dirty="0">
                <a:solidFill>
                  <a:srgbClr val="0E4194"/>
                </a:solidFill>
              </a:rPr>
              <a:t> </a:t>
            </a:r>
            <a:r>
              <a:rPr lang="de-AT" sz="2000" b="1" dirty="0" err="1">
                <a:solidFill>
                  <a:srgbClr val="0E4194"/>
                </a:solidFill>
              </a:rPr>
              <a:t>call</a:t>
            </a:r>
            <a:r>
              <a:rPr lang="de-AT" sz="2000" b="1" dirty="0">
                <a:solidFill>
                  <a:srgbClr val="0E4194"/>
                </a:solidFill>
              </a:rPr>
              <a:t> via </a:t>
            </a:r>
            <a:r>
              <a:rPr lang="de-AT" sz="2000" b="1" dirty="0" err="1">
                <a:solidFill>
                  <a:srgbClr val="0E4194"/>
                </a:solidFill>
              </a:rPr>
              <a:t>your</a:t>
            </a:r>
            <a:r>
              <a:rPr lang="de-AT" sz="2000" b="1" dirty="0">
                <a:solidFill>
                  <a:srgbClr val="0E4194"/>
                </a:solidFill>
              </a:rPr>
              <a:t> </a:t>
            </a:r>
            <a:r>
              <a:rPr lang="de-AT" sz="2000" b="1" dirty="0" err="1">
                <a:solidFill>
                  <a:srgbClr val="0E4194"/>
                </a:solidFill>
              </a:rPr>
              <a:t>channels</a:t>
            </a:r>
            <a:br>
              <a:rPr lang="de-AT" sz="2000" dirty="0">
                <a:solidFill>
                  <a:srgbClr val="0E4194"/>
                </a:solidFill>
              </a:rPr>
            </a:br>
            <a:r>
              <a:rPr lang="de-AT" sz="2000" dirty="0" err="1">
                <a:solidFill>
                  <a:srgbClr val="0E4194"/>
                </a:solidFill>
              </a:rPr>
              <a:t>referring</a:t>
            </a:r>
            <a:r>
              <a:rPr lang="de-AT" sz="2000" dirty="0">
                <a:solidFill>
                  <a:srgbClr val="0E4194"/>
                </a:solidFill>
              </a:rPr>
              <a:t> </a:t>
            </a:r>
            <a:r>
              <a:rPr lang="de-AT" sz="2000" dirty="0" err="1">
                <a:solidFill>
                  <a:srgbClr val="0E4194"/>
                </a:solidFill>
              </a:rPr>
              <a:t>to</a:t>
            </a:r>
            <a:r>
              <a:rPr lang="de-AT" sz="2000" dirty="0">
                <a:solidFill>
                  <a:srgbClr val="0E4194"/>
                </a:solidFill>
              </a:rPr>
              <a:t> </a:t>
            </a:r>
            <a:r>
              <a:rPr lang="de-AT" sz="2000" dirty="0" err="1">
                <a:solidFill>
                  <a:srgbClr val="0E4194"/>
                </a:solidFill>
              </a:rPr>
              <a:t>the</a:t>
            </a:r>
            <a:r>
              <a:rPr lang="de-AT" sz="2000" dirty="0">
                <a:solidFill>
                  <a:srgbClr val="0E4194"/>
                </a:solidFill>
              </a:rPr>
              <a:t> </a:t>
            </a:r>
            <a:r>
              <a:rPr lang="de-AT" sz="2000" dirty="0" err="1">
                <a:solidFill>
                  <a:srgbClr val="0E4194"/>
                </a:solidFill>
              </a:rPr>
              <a:t>information</a:t>
            </a:r>
            <a:r>
              <a:rPr lang="de-AT" sz="2000" dirty="0">
                <a:solidFill>
                  <a:srgbClr val="0E4194"/>
                </a:solidFill>
              </a:rPr>
              <a:t> </a:t>
            </a:r>
            <a:r>
              <a:rPr lang="de-AT" sz="2000" dirty="0" err="1">
                <a:solidFill>
                  <a:srgbClr val="0E4194"/>
                </a:solidFill>
              </a:rPr>
              <a:t>and</a:t>
            </a:r>
            <a:r>
              <a:rPr lang="de-AT" sz="2000" dirty="0">
                <a:solidFill>
                  <a:srgbClr val="0E4194"/>
                </a:solidFill>
              </a:rPr>
              <a:t> </a:t>
            </a:r>
            <a:r>
              <a:rPr lang="de-AT" sz="2000" dirty="0" err="1">
                <a:solidFill>
                  <a:srgbClr val="0E4194"/>
                </a:solidFill>
              </a:rPr>
              <a:t>application</a:t>
            </a:r>
            <a:r>
              <a:rPr lang="de-AT" sz="2000" dirty="0">
                <a:solidFill>
                  <a:srgbClr val="0E4194"/>
                </a:solidFill>
              </a:rPr>
              <a:t> form </a:t>
            </a:r>
            <a:r>
              <a:rPr lang="de-AT" sz="2000" dirty="0" err="1">
                <a:solidFill>
                  <a:srgbClr val="0E4194"/>
                </a:solidFill>
              </a:rPr>
              <a:t>provided</a:t>
            </a:r>
            <a:r>
              <a:rPr lang="de-AT" sz="2000" dirty="0">
                <a:solidFill>
                  <a:srgbClr val="0E4194"/>
                </a:solidFill>
              </a:rPr>
              <a:t> on</a:t>
            </a:r>
          </a:p>
          <a:p>
            <a:pPr marL="342900" indent="-342900">
              <a:buFont typeface="Arial" panose="020B0604020202020204" pitchFamily="34" charset="0"/>
              <a:buChar char="•"/>
            </a:pPr>
            <a:r>
              <a:rPr lang="de-AT" sz="2000" dirty="0">
                <a:solidFill>
                  <a:srgbClr val="0E4194"/>
                </a:solidFill>
                <a:hlinkClick r:id="rId3"/>
              </a:rPr>
              <a:t>https://danube-region.eu/danube-youth-council/</a:t>
            </a:r>
            <a:r>
              <a:rPr lang="de-AT" sz="2000" dirty="0">
                <a:solidFill>
                  <a:srgbClr val="0E4194"/>
                </a:solidFill>
              </a:rPr>
              <a:t> (</a:t>
            </a:r>
            <a:r>
              <a:rPr lang="de-AT" sz="2000" dirty="0" err="1">
                <a:solidFill>
                  <a:srgbClr val="0E4194"/>
                </a:solidFill>
              </a:rPr>
              <a:t>accessible</a:t>
            </a:r>
            <a:r>
              <a:rPr lang="de-AT" sz="2000" dirty="0">
                <a:solidFill>
                  <a:srgbClr val="0E4194"/>
                </a:solidFill>
              </a:rPr>
              <a:t> </a:t>
            </a:r>
            <a:r>
              <a:rPr lang="de-AT" sz="2000" dirty="0" err="1">
                <a:solidFill>
                  <a:srgbClr val="0E4194"/>
                </a:solidFill>
              </a:rPr>
              <a:t>from</a:t>
            </a:r>
            <a:r>
              <a:rPr lang="de-AT" sz="2000" dirty="0">
                <a:solidFill>
                  <a:srgbClr val="0E4194"/>
                </a:solidFill>
              </a:rPr>
              <a:t> 9 May </a:t>
            </a:r>
            <a:r>
              <a:rPr lang="de-AT" sz="2000" dirty="0" err="1">
                <a:solidFill>
                  <a:srgbClr val="0E4194"/>
                </a:solidFill>
              </a:rPr>
              <a:t>onwards</a:t>
            </a:r>
            <a:r>
              <a:rPr lang="de-AT" sz="2000" dirty="0">
                <a:solidFill>
                  <a:srgbClr val="0E4194"/>
                </a:solidFill>
              </a:rPr>
              <a:t>)</a:t>
            </a:r>
          </a:p>
          <a:p>
            <a:pPr marL="342900" indent="-342900">
              <a:buFont typeface="Arial" panose="020B0604020202020204" pitchFamily="34" charset="0"/>
              <a:buChar char="•"/>
            </a:pPr>
            <a:r>
              <a:rPr lang="de-AT" sz="2000" dirty="0">
                <a:solidFill>
                  <a:srgbClr val="0E4194"/>
                </a:solidFill>
              </a:rPr>
              <a:t>EUSDR </a:t>
            </a:r>
            <a:r>
              <a:rPr lang="de-AT" sz="2000" dirty="0" err="1">
                <a:solidFill>
                  <a:srgbClr val="0E4194"/>
                </a:solidFill>
              </a:rPr>
              <a:t>social</a:t>
            </a:r>
            <a:r>
              <a:rPr lang="de-AT" sz="2000" dirty="0">
                <a:solidFill>
                  <a:srgbClr val="0E4194"/>
                </a:solidFill>
              </a:rPr>
              <a:t> </a:t>
            </a:r>
            <a:r>
              <a:rPr lang="de-AT" sz="2000" dirty="0" err="1">
                <a:solidFill>
                  <a:srgbClr val="0E4194"/>
                </a:solidFill>
              </a:rPr>
              <a:t>media</a:t>
            </a:r>
            <a:r>
              <a:rPr lang="de-AT" sz="2000" dirty="0">
                <a:solidFill>
                  <a:srgbClr val="0E4194"/>
                </a:solidFill>
              </a:rPr>
              <a:t> (</a:t>
            </a:r>
            <a:r>
              <a:rPr lang="de-AT" sz="2000" dirty="0" err="1">
                <a:solidFill>
                  <a:srgbClr val="0E4194"/>
                </a:solidFill>
              </a:rPr>
              <a:t>posts</a:t>
            </a:r>
            <a:r>
              <a:rPr lang="de-AT" sz="2000" dirty="0">
                <a:solidFill>
                  <a:srgbClr val="0E4194"/>
                </a:solidFill>
              </a:rPr>
              <a:t> </a:t>
            </a:r>
            <a:r>
              <a:rPr lang="de-AT" sz="2000" dirty="0" err="1">
                <a:solidFill>
                  <a:srgbClr val="0E4194"/>
                </a:solidFill>
              </a:rPr>
              <a:t>to</a:t>
            </a:r>
            <a:r>
              <a:rPr lang="de-AT" sz="2000" dirty="0">
                <a:solidFill>
                  <a:srgbClr val="0E4194"/>
                </a:solidFill>
              </a:rPr>
              <a:t> </a:t>
            </a:r>
            <a:r>
              <a:rPr lang="de-AT" sz="2000" dirty="0" err="1">
                <a:solidFill>
                  <a:srgbClr val="0E4194"/>
                </a:solidFill>
              </a:rPr>
              <a:t>be</a:t>
            </a:r>
            <a:r>
              <a:rPr lang="de-AT" sz="2000" dirty="0">
                <a:solidFill>
                  <a:srgbClr val="0E4194"/>
                </a:solidFill>
              </a:rPr>
              <a:t> </a:t>
            </a:r>
            <a:r>
              <a:rPr lang="de-AT" sz="2000" dirty="0" err="1">
                <a:solidFill>
                  <a:srgbClr val="0E4194"/>
                </a:solidFill>
              </a:rPr>
              <a:t>published</a:t>
            </a:r>
            <a:r>
              <a:rPr lang="de-AT" sz="2000" dirty="0">
                <a:solidFill>
                  <a:srgbClr val="0E4194"/>
                </a:solidFill>
              </a:rPr>
              <a:t> on 9 May – </a:t>
            </a:r>
            <a:r>
              <a:rPr lang="de-AT" sz="2000" dirty="0" err="1">
                <a:solidFill>
                  <a:srgbClr val="0E4194"/>
                </a:solidFill>
              </a:rPr>
              <a:t>please</a:t>
            </a:r>
            <a:r>
              <a:rPr lang="de-AT" sz="2000" dirty="0">
                <a:solidFill>
                  <a:srgbClr val="0E4194"/>
                </a:solidFill>
              </a:rPr>
              <a:t> </a:t>
            </a:r>
            <a:r>
              <a:rPr lang="de-AT" sz="2000" dirty="0" err="1">
                <a:solidFill>
                  <a:srgbClr val="0E4194"/>
                </a:solidFill>
              </a:rPr>
              <a:t>share</a:t>
            </a:r>
            <a:r>
              <a:rPr lang="de-AT" sz="2000" dirty="0">
                <a:solidFill>
                  <a:srgbClr val="0E4194"/>
                </a:solidFill>
              </a:rPr>
              <a:t> </a:t>
            </a:r>
            <a:r>
              <a:rPr lang="de-AT" sz="2000" dirty="0" err="1">
                <a:solidFill>
                  <a:srgbClr val="0E4194"/>
                </a:solidFill>
              </a:rPr>
              <a:t>and</a:t>
            </a:r>
            <a:r>
              <a:rPr lang="de-AT" sz="2000" dirty="0">
                <a:solidFill>
                  <a:srgbClr val="0E4194"/>
                </a:solidFill>
              </a:rPr>
              <a:t> </a:t>
            </a:r>
            <a:r>
              <a:rPr lang="de-AT" sz="2000" dirty="0" err="1">
                <a:solidFill>
                  <a:srgbClr val="0E4194"/>
                </a:solidFill>
              </a:rPr>
              <a:t>spread</a:t>
            </a:r>
            <a:r>
              <a:rPr lang="de-AT" sz="2000" dirty="0">
                <a:solidFill>
                  <a:srgbClr val="0E4194"/>
                </a:solidFill>
              </a:rPr>
              <a:t> </a:t>
            </a:r>
            <a:r>
              <a:rPr lang="de-AT" sz="2000" dirty="0" err="1">
                <a:solidFill>
                  <a:srgbClr val="0E4194"/>
                </a:solidFill>
              </a:rPr>
              <a:t>the</a:t>
            </a:r>
            <a:r>
              <a:rPr lang="de-AT" sz="2000" dirty="0">
                <a:solidFill>
                  <a:srgbClr val="0E4194"/>
                </a:solidFill>
              </a:rPr>
              <a:t> </a:t>
            </a:r>
            <a:r>
              <a:rPr lang="de-AT" sz="2000" dirty="0" err="1">
                <a:solidFill>
                  <a:srgbClr val="0E4194"/>
                </a:solidFill>
              </a:rPr>
              <a:t>word</a:t>
            </a:r>
            <a:r>
              <a:rPr lang="de-AT" sz="2000" dirty="0">
                <a:solidFill>
                  <a:srgbClr val="0E4194"/>
                </a:solidFill>
              </a:rPr>
              <a:t>)</a:t>
            </a:r>
          </a:p>
          <a:p>
            <a:pPr marL="342900" indent="-342900">
              <a:buFont typeface="Arial" panose="020B0604020202020204" pitchFamily="34" charset="0"/>
              <a:buChar char="•"/>
            </a:pPr>
            <a:endParaRPr lang="de-AT" sz="2000" dirty="0">
              <a:solidFill>
                <a:srgbClr val="0E4194"/>
              </a:solidFill>
            </a:endParaRPr>
          </a:p>
          <a:p>
            <a:pPr marL="342900" indent="-342900">
              <a:buFont typeface="Arial" panose="020B0604020202020204" pitchFamily="34" charset="0"/>
              <a:buChar char="•"/>
            </a:pPr>
            <a:r>
              <a:rPr lang="de-AT" sz="2000" b="1" dirty="0" err="1">
                <a:solidFill>
                  <a:srgbClr val="0E4194"/>
                </a:solidFill>
              </a:rPr>
              <a:t>Role</a:t>
            </a:r>
            <a:r>
              <a:rPr lang="de-AT" sz="2000" b="1" dirty="0">
                <a:solidFill>
                  <a:srgbClr val="0E4194"/>
                </a:solidFill>
              </a:rPr>
              <a:t> </a:t>
            </a:r>
            <a:r>
              <a:rPr lang="de-AT" sz="2000" b="1" dirty="0" err="1">
                <a:solidFill>
                  <a:srgbClr val="0E4194"/>
                </a:solidFill>
              </a:rPr>
              <a:t>of</a:t>
            </a:r>
            <a:r>
              <a:rPr lang="de-AT" sz="2000" b="1" dirty="0">
                <a:solidFill>
                  <a:srgbClr val="0E4194"/>
                </a:solidFill>
              </a:rPr>
              <a:t> </a:t>
            </a:r>
            <a:r>
              <a:rPr lang="de-AT" sz="2000" b="1" dirty="0" err="1">
                <a:solidFill>
                  <a:srgbClr val="0E4194"/>
                </a:solidFill>
              </a:rPr>
              <a:t>the</a:t>
            </a:r>
            <a:r>
              <a:rPr lang="de-AT" sz="2000" b="1" dirty="0">
                <a:solidFill>
                  <a:srgbClr val="0E4194"/>
                </a:solidFill>
              </a:rPr>
              <a:t> DYC:</a:t>
            </a:r>
          </a:p>
          <a:p>
            <a:r>
              <a:rPr lang="de-AT" sz="2000" dirty="0">
                <a:solidFill>
                  <a:srgbClr val="0E4194"/>
                </a:solidFill>
              </a:rPr>
              <a:t> </a:t>
            </a:r>
            <a:br>
              <a:rPr lang="en-GB" dirty="0">
                <a:latin typeface="Calibri" panose="020F0502020204030204" pitchFamily="34" charset="0"/>
                <a:ea typeface="Calibri" panose="020F0502020204030204" pitchFamily="34" charset="0"/>
              </a:rPr>
            </a:br>
            <a:endParaRPr lang="de-AT" dirty="0"/>
          </a:p>
        </p:txBody>
      </p:sp>
      <p:sp>
        <p:nvSpPr>
          <p:cNvPr id="3" name="Rechteck 2"/>
          <p:cNvSpPr/>
          <p:nvPr/>
        </p:nvSpPr>
        <p:spPr>
          <a:xfrm>
            <a:off x="414337" y="2178341"/>
            <a:ext cx="4432047" cy="480131"/>
          </a:xfrm>
          <a:prstGeom prst="rect">
            <a:avLst/>
          </a:prstGeom>
        </p:spPr>
        <p:txBody>
          <a:bodyPr wrap="none">
            <a:spAutoFit/>
          </a:bodyPr>
          <a:lstStyle/>
          <a:p>
            <a:pPr marL="228600" indent="-228600">
              <a:lnSpc>
                <a:spcPct val="90000"/>
              </a:lnSpc>
              <a:spcBef>
                <a:spcPts val="1000"/>
              </a:spcBef>
              <a:buFont typeface="Arial" panose="020B0604020202020204" pitchFamily="34" charset="0"/>
              <a:buChar char="•"/>
            </a:pPr>
            <a:r>
              <a:rPr lang="de-AT" sz="2800" b="1" dirty="0" err="1">
                <a:solidFill>
                  <a:srgbClr val="0E4194"/>
                </a:solidFill>
              </a:rPr>
              <a:t>Danube</a:t>
            </a:r>
            <a:r>
              <a:rPr lang="de-AT" sz="2800" b="1" dirty="0">
                <a:solidFill>
                  <a:srgbClr val="0E4194"/>
                </a:solidFill>
              </a:rPr>
              <a:t> Youth Council </a:t>
            </a:r>
            <a:r>
              <a:rPr lang="de-AT" sz="2800" b="1" dirty="0" err="1">
                <a:solidFill>
                  <a:srgbClr val="0E4194"/>
                </a:solidFill>
              </a:rPr>
              <a:t>call</a:t>
            </a:r>
            <a:endParaRPr lang="en-GB" sz="2800" b="1" dirty="0">
              <a:solidFill>
                <a:srgbClr val="0E4194"/>
              </a:solidFill>
            </a:endParaRPr>
          </a:p>
        </p:txBody>
      </p:sp>
      <p:grpSp>
        <p:nvGrpSpPr>
          <p:cNvPr id="5" name="Gruppieren 4"/>
          <p:cNvGrpSpPr/>
          <p:nvPr/>
        </p:nvGrpSpPr>
        <p:grpSpPr>
          <a:xfrm>
            <a:off x="3978546" y="4807672"/>
            <a:ext cx="7754889" cy="1806228"/>
            <a:chOff x="3978546" y="4858472"/>
            <a:chExt cx="7754889" cy="1806228"/>
          </a:xfrm>
        </p:grpSpPr>
        <p:pic>
          <p:nvPicPr>
            <p:cNvPr id="17" name="Grafik 16"/>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998173" y="4890435"/>
              <a:ext cx="742806" cy="720000"/>
            </a:xfrm>
            <a:prstGeom prst="rect">
              <a:avLst/>
            </a:prstGeom>
          </p:spPr>
        </p:pic>
        <p:sp>
          <p:nvSpPr>
            <p:cNvPr id="18" name="Textfeld 17"/>
            <p:cNvSpPr txBox="1"/>
            <p:nvPr/>
          </p:nvSpPr>
          <p:spPr>
            <a:xfrm>
              <a:off x="4877286" y="4890435"/>
              <a:ext cx="2399814" cy="830997"/>
            </a:xfrm>
            <a:prstGeom prst="rect">
              <a:avLst/>
            </a:prstGeom>
            <a:noFill/>
          </p:spPr>
          <p:txBody>
            <a:bodyPr wrap="square" rtlCol="0">
              <a:spAutoFit/>
            </a:bodyPr>
            <a:lstStyle/>
            <a:p>
              <a:r>
                <a:rPr lang="en-GB" sz="1600" dirty="0">
                  <a:solidFill>
                    <a:srgbClr val="0E4194"/>
                  </a:solidFill>
                </a:rPr>
                <a:t>Advisory role within EUSDR governance</a:t>
              </a:r>
              <a:br>
                <a:rPr lang="en-GB" sz="1600" dirty="0">
                  <a:ea typeface="Calibri" panose="020F0502020204030204" pitchFamily="34" charset="0"/>
                </a:rPr>
              </a:br>
              <a:endParaRPr lang="en-GB" sz="1600" dirty="0">
                <a:ea typeface="Calibri" panose="020F0502020204030204" pitchFamily="34" charset="0"/>
              </a:endParaRPr>
            </a:p>
          </p:txBody>
        </p:sp>
        <p:pic>
          <p:nvPicPr>
            <p:cNvPr id="19" name="Grafik 18"/>
            <p:cNvPicPr>
              <a:picLocks noChangeAspect="1"/>
            </p:cNvPicPr>
            <p:nvPr/>
          </p:nvPicPr>
          <p:blipFill>
            <a:blip r:embed="rId5">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242955" y="4890435"/>
              <a:ext cx="742806" cy="720000"/>
            </a:xfrm>
            <a:prstGeom prst="rect">
              <a:avLst/>
            </a:prstGeom>
          </p:spPr>
        </p:pic>
        <p:sp>
          <p:nvSpPr>
            <p:cNvPr id="20" name="Textfeld 19"/>
            <p:cNvSpPr txBox="1"/>
            <p:nvPr/>
          </p:nvSpPr>
          <p:spPr>
            <a:xfrm>
              <a:off x="8178580" y="4858472"/>
              <a:ext cx="3168545" cy="584775"/>
            </a:xfrm>
            <a:prstGeom prst="rect">
              <a:avLst/>
            </a:prstGeom>
            <a:noFill/>
          </p:spPr>
          <p:txBody>
            <a:bodyPr wrap="square" rtlCol="0">
              <a:spAutoFit/>
            </a:bodyPr>
            <a:lstStyle/>
            <a:p>
              <a:pPr>
                <a:spcBef>
                  <a:spcPts val="0"/>
                </a:spcBef>
              </a:pPr>
              <a:r>
                <a:rPr lang="en-GB" sz="1600" dirty="0">
                  <a:solidFill>
                    <a:srgbClr val="0E4194"/>
                  </a:solidFill>
                </a:rPr>
                <a:t>Catalyst for dynamic exchange and learning processes</a:t>
              </a:r>
            </a:p>
          </p:txBody>
        </p:sp>
        <p:pic>
          <p:nvPicPr>
            <p:cNvPr id="21" name="Grafik 20"/>
            <p:cNvPicPr>
              <a:picLocks noChangeAspect="1"/>
            </p:cNvPicPr>
            <p:nvPr/>
          </p:nvPicPr>
          <p:blipFill>
            <a:blip r:embed="rId6">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978546" y="5830740"/>
              <a:ext cx="742807" cy="720000"/>
            </a:xfrm>
            <a:prstGeom prst="rect">
              <a:avLst/>
            </a:prstGeom>
          </p:spPr>
        </p:pic>
        <p:sp>
          <p:nvSpPr>
            <p:cNvPr id="22" name="Textfeld 21"/>
            <p:cNvSpPr txBox="1"/>
            <p:nvPr/>
          </p:nvSpPr>
          <p:spPr>
            <a:xfrm>
              <a:off x="4899863" y="5768629"/>
              <a:ext cx="2370815" cy="584775"/>
            </a:xfrm>
            <a:prstGeom prst="rect">
              <a:avLst/>
            </a:prstGeom>
            <a:noFill/>
          </p:spPr>
          <p:txBody>
            <a:bodyPr wrap="square" rtlCol="0">
              <a:spAutoFit/>
            </a:bodyPr>
            <a:lstStyle/>
            <a:p>
              <a:pPr>
                <a:spcBef>
                  <a:spcPts val="0"/>
                </a:spcBef>
              </a:pPr>
              <a:r>
                <a:rPr lang="en-GB" sz="1600" dirty="0">
                  <a:solidFill>
                    <a:srgbClr val="0E4194"/>
                  </a:solidFill>
                </a:rPr>
                <a:t>Supporting EUSDR</a:t>
              </a:r>
              <a:r>
                <a:rPr lang="en-GB" sz="1600" dirty="0">
                  <a:ea typeface="Calibri" panose="020F0502020204030204" pitchFamily="34" charset="0"/>
                </a:rPr>
                <a:t> </a:t>
              </a:r>
              <a:r>
                <a:rPr lang="en-GB" sz="1600" dirty="0">
                  <a:solidFill>
                    <a:srgbClr val="0E4194"/>
                  </a:solidFill>
                </a:rPr>
                <a:t>communication</a:t>
              </a:r>
            </a:p>
          </p:txBody>
        </p:sp>
        <p:pic>
          <p:nvPicPr>
            <p:cNvPr id="23" name="Grafik 22"/>
            <p:cNvPicPr>
              <a:picLocks noChangeAspect="1"/>
            </p:cNvPicPr>
            <p:nvPr/>
          </p:nvPicPr>
          <p:blipFill>
            <a:blip r:embed="rId7">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7277100" y="5830740"/>
              <a:ext cx="742807" cy="720000"/>
            </a:xfrm>
            <a:prstGeom prst="rect">
              <a:avLst/>
            </a:prstGeom>
          </p:spPr>
        </p:pic>
        <p:sp>
          <p:nvSpPr>
            <p:cNvPr id="24" name="Textfeld 23"/>
            <p:cNvSpPr txBox="1"/>
            <p:nvPr/>
          </p:nvSpPr>
          <p:spPr>
            <a:xfrm>
              <a:off x="8191280" y="5587482"/>
              <a:ext cx="3542155" cy="1077218"/>
            </a:xfrm>
            <a:prstGeom prst="rect">
              <a:avLst/>
            </a:prstGeom>
            <a:noFill/>
          </p:spPr>
          <p:txBody>
            <a:bodyPr wrap="square" rtlCol="0">
              <a:spAutoFit/>
            </a:bodyPr>
            <a:lstStyle/>
            <a:p>
              <a:pPr>
                <a:spcBef>
                  <a:spcPts val="0"/>
                </a:spcBef>
              </a:pPr>
              <a:r>
                <a:rPr lang="en-GB" sz="1600" dirty="0">
                  <a:solidFill>
                    <a:srgbClr val="0E4194"/>
                  </a:solidFill>
                </a:rPr>
                <a:t>Contributing to improved</a:t>
              </a:r>
            </a:p>
            <a:p>
              <a:pPr>
                <a:spcBef>
                  <a:spcPts val="0"/>
                </a:spcBef>
              </a:pPr>
              <a:r>
                <a:rPr lang="en-GB" sz="1600" dirty="0">
                  <a:solidFill>
                    <a:srgbClr val="0E4194"/>
                  </a:solidFill>
                </a:rPr>
                <a:t>capacity building, communication and cooperation for young people in the Danube Region</a:t>
              </a:r>
              <a:endParaRPr lang="de-AT" sz="1600" dirty="0">
                <a:solidFill>
                  <a:srgbClr val="0E4194"/>
                </a:solidFill>
              </a:endParaRPr>
            </a:p>
          </p:txBody>
        </p:sp>
      </p:grpSp>
    </p:spTree>
    <p:extLst>
      <p:ext uri="{BB962C8B-B14F-4D97-AF65-F5344CB8AC3E}">
        <p14:creationId xmlns:p14="http://schemas.microsoft.com/office/powerpoint/2010/main" val="4109806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087356" y="2144389"/>
            <a:ext cx="2767476" cy="890124"/>
          </a:xfrm>
          <a:prstGeom prst="rect">
            <a:avLst/>
          </a:prstGeom>
          <a:solidFill>
            <a:schemeClr val="bg1"/>
          </a:solidFill>
        </p:spPr>
        <p:txBody>
          <a:bodyPr wrap="square" rtlCol="0">
            <a:spAutoFit/>
          </a:bodyPr>
          <a:lstStyle/>
          <a:p>
            <a:endParaRPr lang="en-GB" dirty="0"/>
          </a:p>
        </p:txBody>
      </p:sp>
    </p:spTree>
    <p:extLst>
      <p:ext uri="{BB962C8B-B14F-4D97-AF65-F5344CB8AC3E}">
        <p14:creationId xmlns:p14="http://schemas.microsoft.com/office/powerpoint/2010/main" val="1657213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47931" y="1340958"/>
            <a:ext cx="11341100" cy="1044353"/>
          </a:xfrm>
        </p:spPr>
        <p:txBody>
          <a:bodyPr>
            <a:normAutofit/>
          </a:bodyPr>
          <a:lstStyle/>
          <a:p>
            <a:r>
              <a:rPr lang="en-GB" dirty="0"/>
              <a:t>a. Support for PACs, NCs &amp; EUSDR (TRIO) PCY</a:t>
            </a:r>
          </a:p>
        </p:txBody>
      </p:sp>
      <p:sp>
        <p:nvSpPr>
          <p:cNvPr id="3" name="Inhaltsplatzhalter 2"/>
          <p:cNvSpPr>
            <a:spLocks noGrp="1"/>
          </p:cNvSpPr>
          <p:nvPr>
            <p:ph idx="1"/>
          </p:nvPr>
        </p:nvSpPr>
        <p:spPr>
          <a:xfrm>
            <a:off x="247931" y="2361143"/>
            <a:ext cx="11341100" cy="4336637"/>
          </a:xfrm>
        </p:spPr>
        <p:txBody>
          <a:bodyPr/>
          <a:lstStyle/>
          <a:p>
            <a:r>
              <a:rPr lang="en-GB" dirty="0"/>
              <a:t>Needs Assessment for closer cooperation between PACs and other relevant stakeholders </a:t>
            </a:r>
          </a:p>
        </p:txBody>
      </p:sp>
      <p:pic>
        <p:nvPicPr>
          <p:cNvPr id="23" name="Inhaltsplatzhalter 3"/>
          <p:cNvPicPr>
            <a:picLocks noChangeAspect="1"/>
          </p:cNvPicPr>
          <p:nvPr/>
        </p:nvPicPr>
        <p:blipFill>
          <a:blip r:embed="rId3"/>
          <a:stretch>
            <a:fillRect/>
          </a:stretch>
        </p:blipFill>
        <p:spPr>
          <a:xfrm>
            <a:off x="2087569" y="3593724"/>
            <a:ext cx="3408727" cy="1483885"/>
          </a:xfrm>
          <a:prstGeom prst="rect">
            <a:avLst/>
          </a:prstGeom>
        </p:spPr>
      </p:pic>
      <p:sp>
        <p:nvSpPr>
          <p:cNvPr id="6" name="Chevron 5"/>
          <p:cNvSpPr/>
          <p:nvPr/>
        </p:nvSpPr>
        <p:spPr>
          <a:xfrm>
            <a:off x="5852749" y="3703273"/>
            <a:ext cx="970362" cy="1374336"/>
          </a:xfrm>
          <a:prstGeom prst="chevron">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pic>
        <p:nvPicPr>
          <p:cNvPr id="20" name="Grafik 19"/>
          <p:cNvPicPr>
            <a:picLocks noChangeAspect="1"/>
          </p:cNvPicPr>
          <p:nvPr/>
        </p:nvPicPr>
        <p:blipFill>
          <a:blip r:embed="rId4"/>
          <a:stretch>
            <a:fillRect/>
          </a:stretch>
        </p:blipFill>
        <p:spPr>
          <a:xfrm>
            <a:off x="304891" y="3290720"/>
            <a:ext cx="1563876" cy="2199441"/>
          </a:xfrm>
          <a:prstGeom prst="rect">
            <a:avLst/>
          </a:prstGeom>
          <a:effectLst>
            <a:outerShdw blurRad="50800" dist="38100" dir="2700000" algn="tl" rotWithShape="0">
              <a:prstClr val="black">
                <a:alpha val="40000"/>
              </a:prstClr>
            </a:outerShdw>
          </a:effectLst>
        </p:spPr>
      </p:pic>
      <p:sp>
        <p:nvSpPr>
          <p:cNvPr id="7" name="Rechteck 6"/>
          <p:cNvSpPr/>
          <p:nvPr/>
        </p:nvSpPr>
        <p:spPr>
          <a:xfrm>
            <a:off x="1868767" y="5515409"/>
            <a:ext cx="4890378" cy="369332"/>
          </a:xfrm>
          <a:prstGeom prst="rect">
            <a:avLst/>
          </a:prstGeom>
        </p:spPr>
        <p:txBody>
          <a:bodyPr wrap="none">
            <a:spAutoFit/>
          </a:bodyPr>
          <a:lstStyle/>
          <a:p>
            <a:r>
              <a:rPr lang="en-GB" dirty="0">
                <a:hlinkClick r:id="rId5"/>
              </a:rPr>
              <a:t>https://danube-region.eu/about/key-documents/</a:t>
            </a:r>
            <a:r>
              <a:rPr lang="en-GB" dirty="0"/>
              <a:t> </a:t>
            </a:r>
          </a:p>
        </p:txBody>
      </p:sp>
      <p:sp>
        <p:nvSpPr>
          <p:cNvPr id="4" name="TextBox 3"/>
          <p:cNvSpPr txBox="1"/>
          <p:nvPr/>
        </p:nvSpPr>
        <p:spPr>
          <a:xfrm>
            <a:off x="6989413" y="3424320"/>
            <a:ext cx="3610356" cy="2092881"/>
          </a:xfrm>
          <a:prstGeom prst="rect">
            <a:avLst/>
          </a:prstGeom>
          <a:noFill/>
        </p:spPr>
        <p:txBody>
          <a:bodyPr wrap="square" rtlCol="0">
            <a:spAutoFit/>
          </a:bodyPr>
          <a:lstStyle/>
          <a:p>
            <a:pPr algn="ctr"/>
            <a:r>
              <a:rPr lang="en-US" sz="2400" b="1" dirty="0">
                <a:solidFill>
                  <a:srgbClr val="0E4194"/>
                </a:solidFill>
              </a:rPr>
              <a:t>Uptake on EUSDR stakeholders management and engagement </a:t>
            </a:r>
          </a:p>
          <a:p>
            <a:pPr algn="ctr"/>
            <a:r>
              <a:rPr lang="en-US" sz="2000" b="1" dirty="0">
                <a:solidFill>
                  <a:srgbClr val="0E4194"/>
                </a:solidFill>
              </a:rPr>
              <a:t>(workshop for PACs &amp; teams) </a:t>
            </a:r>
          </a:p>
          <a:p>
            <a:pPr algn="ctr"/>
            <a:r>
              <a:rPr lang="en-US" sz="2000" b="1" dirty="0">
                <a:solidFill>
                  <a:srgbClr val="0E4194"/>
                </a:solidFill>
              </a:rPr>
              <a:t>– 29 June 2022, Oradea (RO)</a:t>
            </a:r>
          </a:p>
          <a:p>
            <a:endParaRPr lang="en-GB" dirty="0"/>
          </a:p>
        </p:txBody>
      </p:sp>
      <p:pic>
        <p:nvPicPr>
          <p:cNvPr id="5" name="Picture 4" descr="Uitroepteken Ronde Blauw · Gratis vectorafbeelding op Pixabay"/>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766071" y="3606173"/>
            <a:ext cx="1367838" cy="1367838"/>
          </a:xfrm>
          <a:prstGeom prst="rect">
            <a:avLst/>
          </a:prstGeom>
        </p:spPr>
      </p:pic>
    </p:spTree>
    <p:extLst>
      <p:ext uri="{BB962C8B-B14F-4D97-AF65-F5344CB8AC3E}">
        <p14:creationId xmlns:p14="http://schemas.microsoft.com/office/powerpoint/2010/main" val="3811374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988" y="1175328"/>
            <a:ext cx="11341100" cy="1044353"/>
          </a:xfrm>
        </p:spPr>
        <p:txBody>
          <a:bodyPr>
            <a:normAutofit/>
          </a:bodyPr>
          <a:lstStyle/>
          <a:p>
            <a:r>
              <a:rPr lang="en-GB" sz="4000" dirty="0"/>
              <a:t>b. Embedding Process</a:t>
            </a:r>
          </a:p>
        </p:txBody>
      </p:sp>
      <p:sp>
        <p:nvSpPr>
          <p:cNvPr id="3" name="Inhaltsplatzhalter 2"/>
          <p:cNvSpPr>
            <a:spLocks noGrp="1"/>
          </p:cNvSpPr>
          <p:nvPr>
            <p:ph idx="1"/>
          </p:nvPr>
        </p:nvSpPr>
        <p:spPr>
          <a:xfrm>
            <a:off x="407988" y="1971404"/>
            <a:ext cx="11341100" cy="4336637"/>
          </a:xfrm>
        </p:spPr>
        <p:txBody>
          <a:bodyPr/>
          <a:lstStyle/>
          <a:p>
            <a:r>
              <a:rPr lang="en-GB" sz="2500" dirty="0"/>
              <a:t>Recap: tools elaborated</a:t>
            </a:r>
          </a:p>
          <a:p>
            <a:endParaRPr lang="en-GB" dirty="0"/>
          </a:p>
        </p:txBody>
      </p:sp>
      <p:sp>
        <p:nvSpPr>
          <p:cNvPr id="5" name="Rechteck 4">
            <a:extLst>
              <a:ext uri="{FF2B5EF4-FFF2-40B4-BE49-F238E27FC236}">
                <a16:creationId xmlns:a16="http://schemas.microsoft.com/office/drawing/2014/main" id="{7454923F-79E0-E44F-BD57-758E0CA27F4C}"/>
              </a:ext>
            </a:extLst>
          </p:cNvPr>
          <p:cNvSpPr/>
          <p:nvPr/>
        </p:nvSpPr>
        <p:spPr>
          <a:xfrm>
            <a:off x="10692652" y="4404298"/>
            <a:ext cx="1294558" cy="938719"/>
          </a:xfrm>
          <a:prstGeom prst="rect">
            <a:avLst/>
          </a:prstGeom>
        </p:spPr>
        <p:txBody>
          <a:bodyPr wrap="square">
            <a:spAutoFit/>
          </a:bodyPr>
          <a:lstStyle/>
          <a:p>
            <a:r>
              <a:rPr lang="en-GB" sz="1100" b="1" dirty="0">
                <a:latin typeface="Arial" panose="020B0604020202020204" pitchFamily="34" charset="0"/>
                <a:ea typeface="Verdana" panose="020B0604030504040204" pitchFamily="34" charset="0"/>
                <a:cs typeface="Arial" panose="020B0604020202020204" pitchFamily="34" charset="0"/>
                <a:hlinkClick r:id="rId3"/>
              </a:rPr>
              <a:t>https://danube-region.eu/projects-and-funding/embedding-2021-2027/</a:t>
            </a:r>
            <a:r>
              <a:rPr lang="en-GB" sz="1100" b="1" dirty="0">
                <a:latin typeface="Arial" panose="020B0604020202020204" pitchFamily="34" charset="0"/>
                <a:ea typeface="Verdana" panose="020B0604030504040204" pitchFamily="34" charset="0"/>
                <a:cs typeface="Arial" panose="020B0604020202020204" pitchFamily="34" charset="0"/>
              </a:rPr>
              <a:t> </a:t>
            </a:r>
            <a:endParaRPr lang="de-DE" sz="1100" b="1" dirty="0">
              <a:latin typeface="Arial" panose="020B0604020202020204" pitchFamily="34" charset="0"/>
              <a:cs typeface="Arial" panose="020B0604020202020204" pitchFamily="34" charset="0"/>
            </a:endParaRPr>
          </a:p>
        </p:txBody>
      </p:sp>
      <p:sp>
        <p:nvSpPr>
          <p:cNvPr id="6" name="Rechteck 5">
            <a:extLst>
              <a:ext uri="{FF2B5EF4-FFF2-40B4-BE49-F238E27FC236}">
                <a16:creationId xmlns:a16="http://schemas.microsoft.com/office/drawing/2014/main" id="{791D5535-3546-A345-B5FF-56F834DA64EA}"/>
              </a:ext>
            </a:extLst>
          </p:cNvPr>
          <p:cNvSpPr/>
          <p:nvPr/>
        </p:nvSpPr>
        <p:spPr>
          <a:xfrm>
            <a:off x="10694389" y="3100299"/>
            <a:ext cx="1292821" cy="1107996"/>
          </a:xfrm>
          <a:prstGeom prst="rect">
            <a:avLst/>
          </a:prstGeom>
        </p:spPr>
        <p:txBody>
          <a:bodyPr wrap="square">
            <a:spAutoFit/>
          </a:bodyPr>
          <a:lstStyle/>
          <a:p>
            <a:r>
              <a:rPr lang="en-GB" sz="1100" b="1" dirty="0">
                <a:latin typeface="Arial" panose="020B0604020202020204" pitchFamily="34" charset="0"/>
                <a:ea typeface="Verdana" panose="020B0604030504040204" pitchFamily="34" charset="0"/>
                <a:cs typeface="Arial" panose="020B0604020202020204" pitchFamily="34" charset="0"/>
              </a:rPr>
              <a:t>For EUSDR embedding process and the EUSDR tools elaborated, please visit:</a:t>
            </a:r>
            <a:endParaRPr lang="de-DE" sz="1100" b="1" dirty="0">
              <a:latin typeface="Arial" panose="020B0604020202020204" pitchFamily="34" charset="0"/>
              <a:cs typeface="Arial" panose="020B0604020202020204" pitchFamily="34" charset="0"/>
            </a:endParaRPr>
          </a:p>
        </p:txBody>
      </p:sp>
      <p:pic>
        <p:nvPicPr>
          <p:cNvPr id="7" name="Grafik 6">
            <a:extLst>
              <a:ext uri="{FF2B5EF4-FFF2-40B4-BE49-F238E27FC236}">
                <a16:creationId xmlns:a16="http://schemas.microsoft.com/office/drawing/2014/main" id="{AFCA2245-1DFD-B440-8AEF-552582F697EE}"/>
              </a:ext>
            </a:extLst>
          </p:cNvPr>
          <p:cNvPicPr>
            <a:picLocks noChangeAspect="1"/>
          </p:cNvPicPr>
          <p:nvPr/>
        </p:nvPicPr>
        <p:blipFill>
          <a:blip r:embed="rId4"/>
          <a:stretch>
            <a:fillRect/>
          </a:stretch>
        </p:blipFill>
        <p:spPr>
          <a:xfrm>
            <a:off x="11181145" y="5539020"/>
            <a:ext cx="612321" cy="612321"/>
          </a:xfrm>
          <a:prstGeom prst="rect">
            <a:avLst/>
          </a:prstGeom>
        </p:spPr>
      </p:pic>
      <p:pic>
        <p:nvPicPr>
          <p:cNvPr id="8" name="Grafik 7">
            <a:extLst>
              <a:ext uri="{FF2B5EF4-FFF2-40B4-BE49-F238E27FC236}">
                <a16:creationId xmlns:a16="http://schemas.microsoft.com/office/drawing/2014/main" id="{AFCA2245-1DFD-B440-8AEF-552582F697EE}"/>
              </a:ext>
            </a:extLst>
          </p:cNvPr>
          <p:cNvPicPr>
            <a:picLocks noChangeAspect="1"/>
          </p:cNvPicPr>
          <p:nvPr/>
        </p:nvPicPr>
        <p:blipFill>
          <a:blip r:embed="rId4"/>
          <a:stretch>
            <a:fillRect/>
          </a:stretch>
        </p:blipFill>
        <p:spPr>
          <a:xfrm flipH="1" flipV="1">
            <a:off x="10807809" y="2108293"/>
            <a:ext cx="625658" cy="625658"/>
          </a:xfrm>
          <a:prstGeom prst="rect">
            <a:avLst/>
          </a:prstGeom>
        </p:spPr>
      </p:pic>
      <p:graphicFrame>
        <p:nvGraphicFramePr>
          <p:cNvPr id="9" name="Diagramm 8"/>
          <p:cNvGraphicFramePr/>
          <p:nvPr>
            <p:extLst/>
          </p:nvPr>
        </p:nvGraphicFramePr>
        <p:xfrm>
          <a:off x="-1902875" y="2615150"/>
          <a:ext cx="14736747" cy="397701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6481717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elle 2"/>
          <p:cNvGraphicFramePr>
            <a:graphicFrameLocks noGrp="1"/>
          </p:cNvGraphicFramePr>
          <p:nvPr>
            <p:extLst/>
          </p:nvPr>
        </p:nvGraphicFramePr>
        <p:xfrm>
          <a:off x="173198" y="1115319"/>
          <a:ext cx="11597641" cy="609600"/>
        </p:xfrm>
        <a:graphic>
          <a:graphicData uri="http://schemas.openxmlformats.org/drawingml/2006/table">
            <a:tbl>
              <a:tblPr>
                <a:tableStyleId>{5C22544A-7EE6-4342-B048-85BDC9FD1C3A}</a:tableStyleId>
              </a:tblPr>
              <a:tblGrid>
                <a:gridCol w="11597641">
                  <a:extLst>
                    <a:ext uri="{9D8B030D-6E8A-4147-A177-3AD203B41FA5}">
                      <a16:colId xmlns:a16="http://schemas.microsoft.com/office/drawing/2014/main" val="3204370042"/>
                    </a:ext>
                  </a:extLst>
                </a:gridCol>
              </a:tblGrid>
              <a:tr h="0">
                <a:tc>
                  <a:txBody>
                    <a:bodyPr/>
                    <a:lstStyle/>
                    <a:p>
                      <a:pPr algn="ctr" fontAlgn="ctr"/>
                      <a:r>
                        <a:rPr lang="en-US" sz="2000" u="none" strike="noStrike" dirty="0">
                          <a:effectLst/>
                        </a:rPr>
                        <a:t>TOP 5 in </a:t>
                      </a:r>
                      <a:r>
                        <a:rPr lang="en-US" sz="2000" u="none" strike="noStrike" dirty="0" err="1">
                          <a:effectLst/>
                        </a:rPr>
                        <a:t>programmes</a:t>
                      </a:r>
                      <a:r>
                        <a:rPr lang="en-US" sz="2000" u="none" strike="noStrike" dirty="0">
                          <a:effectLst/>
                        </a:rPr>
                        <a:t> and 36 </a:t>
                      </a:r>
                    </a:p>
                    <a:p>
                      <a:pPr algn="ctr" fontAlgn="ctr"/>
                      <a:r>
                        <a:rPr lang="en-US" sz="2000" u="none" strike="noStrike" dirty="0">
                          <a:solidFill>
                            <a:srgbClr val="FF0000"/>
                          </a:solidFill>
                          <a:effectLst/>
                        </a:rPr>
                        <a:t>EUSDR shortlisted strategic topics </a:t>
                      </a:r>
                      <a:r>
                        <a:rPr lang="en-US" sz="2000" u="none" strike="noStrike" dirty="0">
                          <a:effectLst/>
                        </a:rPr>
                        <a:t>matchmaking</a:t>
                      </a:r>
                      <a:endParaRPr lang="en-US" sz="2000" b="1" i="0" u="none" strike="noStrike" dirty="0">
                        <a:solidFill>
                          <a:srgbClr val="000000"/>
                        </a:solidFill>
                        <a:effectLst/>
                        <a:latin typeface="Calibri" panose="020F0502020204030204" pitchFamily="34" charset="0"/>
                      </a:endParaRPr>
                    </a:p>
                  </a:txBody>
                  <a:tcPr marL="0" marR="0" marT="0" marB="0" anchor="ctr"/>
                </a:tc>
                <a:extLst>
                  <a:ext uri="{0D108BD9-81ED-4DB2-BD59-A6C34878D82A}">
                    <a16:rowId xmlns:a16="http://schemas.microsoft.com/office/drawing/2014/main" val="3748479565"/>
                  </a:ext>
                </a:extLst>
              </a:tr>
            </a:tbl>
          </a:graphicData>
        </a:graphic>
      </p:graphicFrame>
      <p:graphicFrame>
        <p:nvGraphicFramePr>
          <p:cNvPr id="2" name="Tabelle 1"/>
          <p:cNvGraphicFramePr>
            <a:graphicFrameLocks noGrp="1"/>
          </p:cNvGraphicFramePr>
          <p:nvPr/>
        </p:nvGraphicFramePr>
        <p:xfrm>
          <a:off x="173198" y="1732626"/>
          <a:ext cx="11597642" cy="4677381"/>
        </p:xfrm>
        <a:graphic>
          <a:graphicData uri="http://schemas.openxmlformats.org/drawingml/2006/table">
            <a:tbl>
              <a:tblPr firstRow="1" firstCol="1" bandRow="1">
                <a:tableStyleId>{5C22544A-7EE6-4342-B048-85BDC9FD1C3A}</a:tableStyleId>
              </a:tblPr>
              <a:tblGrid>
                <a:gridCol w="888847">
                  <a:extLst>
                    <a:ext uri="{9D8B030D-6E8A-4147-A177-3AD203B41FA5}">
                      <a16:colId xmlns:a16="http://schemas.microsoft.com/office/drawing/2014/main" val="2317819695"/>
                    </a:ext>
                  </a:extLst>
                </a:gridCol>
                <a:gridCol w="8400494">
                  <a:extLst>
                    <a:ext uri="{9D8B030D-6E8A-4147-A177-3AD203B41FA5}">
                      <a16:colId xmlns:a16="http://schemas.microsoft.com/office/drawing/2014/main" val="2934979721"/>
                    </a:ext>
                  </a:extLst>
                </a:gridCol>
                <a:gridCol w="739554">
                  <a:extLst>
                    <a:ext uri="{9D8B030D-6E8A-4147-A177-3AD203B41FA5}">
                      <a16:colId xmlns:a16="http://schemas.microsoft.com/office/drawing/2014/main" val="850478305"/>
                    </a:ext>
                  </a:extLst>
                </a:gridCol>
                <a:gridCol w="724989">
                  <a:extLst>
                    <a:ext uri="{9D8B030D-6E8A-4147-A177-3AD203B41FA5}">
                      <a16:colId xmlns:a16="http://schemas.microsoft.com/office/drawing/2014/main" val="1290939913"/>
                    </a:ext>
                  </a:extLst>
                </a:gridCol>
                <a:gridCol w="843758">
                  <a:extLst>
                    <a:ext uri="{9D8B030D-6E8A-4147-A177-3AD203B41FA5}">
                      <a16:colId xmlns:a16="http://schemas.microsoft.com/office/drawing/2014/main" val="4079529641"/>
                    </a:ext>
                  </a:extLst>
                </a:gridCol>
              </a:tblGrid>
              <a:tr h="486008">
                <a:tc>
                  <a:txBody>
                    <a:bodyPr/>
                    <a:lstStyle/>
                    <a:p>
                      <a:pPr algn="ctr">
                        <a:spcAft>
                          <a:spcPts val="0"/>
                        </a:spcAft>
                      </a:pPr>
                      <a:r>
                        <a:rPr lang="en-GB" sz="1400" dirty="0">
                          <a:ln>
                            <a:noFill/>
                          </a:ln>
                          <a:effectLst/>
                          <a:uFill>
                            <a:solidFill>
                              <a:srgbClr val="000000"/>
                            </a:solidFill>
                          </a:uFill>
                        </a:rPr>
                        <a:t>SO</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a:txBody>
                    <a:bodyPr/>
                    <a:lstStyle/>
                    <a:p>
                      <a:pPr algn="ctr">
                        <a:spcAft>
                          <a:spcPts val="0"/>
                        </a:spcAft>
                      </a:pPr>
                      <a:r>
                        <a:rPr lang="en-GB" sz="1400" dirty="0">
                          <a:ln>
                            <a:noFill/>
                          </a:ln>
                          <a:effectLst/>
                          <a:uFill>
                            <a:solidFill>
                              <a:srgbClr val="000000"/>
                            </a:solidFill>
                          </a:uFill>
                        </a:rPr>
                        <a:t>TOP 5 priorities </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a:txBody>
                    <a:bodyPr/>
                    <a:lstStyle/>
                    <a:p>
                      <a:pPr algn="just">
                        <a:spcAft>
                          <a:spcPts val="0"/>
                        </a:spcAft>
                      </a:pPr>
                      <a:r>
                        <a:rPr lang="en-GB" sz="1400">
                          <a:ln>
                            <a:noFill/>
                          </a:ln>
                          <a:effectLst/>
                          <a:uFill>
                            <a:solidFill>
                              <a:srgbClr val="000000"/>
                            </a:solidFill>
                          </a:uFill>
                        </a:rPr>
                        <a:t>Priority</a:t>
                      </a:r>
                      <a:endParaRPr lang="de-AT" sz="1400">
                        <a:ln>
                          <a:noFill/>
                        </a:ln>
                        <a:effectLst/>
                        <a:uFill>
                          <a:solidFill>
                            <a:srgbClr val="000000"/>
                          </a:solidFill>
                        </a:uFill>
                      </a:endParaRPr>
                    </a:p>
                    <a:p>
                      <a:pPr algn="just">
                        <a:spcAft>
                          <a:spcPts val="0"/>
                        </a:spcAft>
                      </a:pPr>
                      <a:r>
                        <a:rPr lang="en-GB" sz="1400">
                          <a:ln>
                            <a:noFill/>
                          </a:ln>
                          <a:effectLst/>
                          <a:uFill>
                            <a:solidFill>
                              <a:srgbClr val="000000"/>
                            </a:solidFill>
                          </a:uFill>
                        </a:rPr>
                        <a:t>Area</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a:txBody>
                    <a:bodyPr/>
                    <a:lstStyle/>
                    <a:p>
                      <a:pPr algn="just">
                        <a:spcAft>
                          <a:spcPts val="0"/>
                        </a:spcAft>
                      </a:pPr>
                      <a:r>
                        <a:rPr lang="en-GB" sz="1400">
                          <a:ln>
                            <a:noFill/>
                          </a:ln>
                          <a:effectLst/>
                          <a:uFill>
                            <a:solidFill>
                              <a:srgbClr val="000000"/>
                            </a:solidFill>
                          </a:uFill>
                        </a:rPr>
                        <a:t>MAs/</a:t>
                      </a:r>
                      <a:endParaRPr lang="de-AT" sz="1400">
                        <a:ln>
                          <a:noFill/>
                        </a:ln>
                        <a:effectLst/>
                        <a:uFill>
                          <a:solidFill>
                            <a:srgbClr val="000000"/>
                          </a:solidFill>
                        </a:uFill>
                      </a:endParaRPr>
                    </a:p>
                    <a:p>
                      <a:pPr algn="just">
                        <a:spcAft>
                          <a:spcPts val="0"/>
                        </a:spcAft>
                      </a:pPr>
                      <a:r>
                        <a:rPr lang="en-GB" sz="1400">
                          <a:ln>
                            <a:noFill/>
                          </a:ln>
                          <a:effectLst/>
                          <a:uFill>
                            <a:solidFill>
                              <a:srgbClr val="000000"/>
                            </a:solidFill>
                          </a:uFill>
                        </a:rPr>
                        <a:t>programmes</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a:txBody>
                    <a:bodyPr/>
                    <a:lstStyle/>
                    <a:p>
                      <a:pPr algn="just">
                        <a:spcAft>
                          <a:spcPts val="0"/>
                        </a:spcAft>
                      </a:pPr>
                      <a:r>
                        <a:rPr lang="en-GB" sz="1400">
                          <a:ln>
                            <a:noFill/>
                          </a:ln>
                          <a:effectLst/>
                          <a:uFill>
                            <a:solidFill>
                              <a:srgbClr val="000000"/>
                            </a:solidFill>
                          </a:uFill>
                        </a:rPr>
                        <a:t>Countries</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extLst>
                  <a:ext uri="{0D108BD9-81ED-4DB2-BD59-A6C34878D82A}">
                    <a16:rowId xmlns:a16="http://schemas.microsoft.com/office/drawing/2014/main" val="793144623"/>
                  </a:ext>
                </a:extLst>
              </a:tr>
              <a:tr h="486008">
                <a:tc rowSpan="3">
                  <a:txBody>
                    <a:bodyPr/>
                    <a:lstStyle/>
                    <a:p>
                      <a:pPr algn="ctr">
                        <a:spcAft>
                          <a:spcPts val="0"/>
                        </a:spcAft>
                      </a:pPr>
                      <a:r>
                        <a:rPr lang="en-GB" sz="1400" dirty="0">
                          <a:ln>
                            <a:noFill/>
                          </a:ln>
                          <a:effectLst/>
                          <a:uFill>
                            <a:solidFill>
                              <a:srgbClr val="000000"/>
                            </a:solidFill>
                          </a:uFill>
                        </a:rPr>
                        <a:t>1.1</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a:txBody>
                    <a:bodyPr/>
                    <a:lstStyle/>
                    <a:p>
                      <a:pPr algn="l"/>
                      <a:r>
                        <a:rPr lang="en-GB" sz="1400" dirty="0">
                          <a:effectLst/>
                        </a:rPr>
                        <a:t>Actions 2/3/4/5: To promote inclusiveness of the European Research Area and crossing innovation gap through capacity building, promoting research excellence and supporting collaboration in EU R&amp;I programmes</a:t>
                      </a:r>
                      <a:endParaRPr lang="de-AT" sz="1400" dirty="0">
                        <a:effectLst/>
                        <a:latin typeface="Times New Roman" panose="02020603050405020304" pitchFamily="18" charset="0"/>
                      </a:endParaRPr>
                    </a:p>
                  </a:txBody>
                  <a:tcPr marL="39133" marR="39133" marT="0" marB="0"/>
                </a:tc>
                <a:tc rowSpan="3">
                  <a:txBody>
                    <a:bodyPr/>
                    <a:lstStyle/>
                    <a:p>
                      <a:pPr algn="ctr">
                        <a:spcAft>
                          <a:spcPts val="0"/>
                        </a:spcAft>
                      </a:pPr>
                      <a:r>
                        <a:rPr lang="en-GB" sz="1400">
                          <a:ln>
                            <a:noFill/>
                          </a:ln>
                          <a:effectLst/>
                          <a:uFill>
                            <a:solidFill>
                              <a:srgbClr val="000000"/>
                            </a:solidFill>
                          </a:uFill>
                        </a:rPr>
                        <a:t>PA 7</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rowSpan="3">
                  <a:txBody>
                    <a:bodyPr/>
                    <a:lstStyle/>
                    <a:p>
                      <a:pPr algn="ctr">
                        <a:spcAft>
                          <a:spcPts val="0"/>
                        </a:spcAft>
                      </a:pPr>
                      <a:r>
                        <a:rPr lang="en-GB" sz="1400">
                          <a:ln>
                            <a:noFill/>
                          </a:ln>
                          <a:effectLst/>
                          <a:uFill>
                            <a:solidFill>
                              <a:srgbClr val="000000"/>
                            </a:solidFill>
                          </a:uFill>
                        </a:rPr>
                        <a:t>24</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rowSpan="3">
                  <a:txBody>
                    <a:bodyPr/>
                    <a:lstStyle/>
                    <a:p>
                      <a:pPr algn="ctr">
                        <a:spcAft>
                          <a:spcPts val="0"/>
                        </a:spcAft>
                      </a:pPr>
                      <a:r>
                        <a:rPr lang="en-GB" sz="1400">
                          <a:ln>
                            <a:noFill/>
                          </a:ln>
                          <a:effectLst/>
                          <a:uFill>
                            <a:solidFill>
                              <a:srgbClr val="000000"/>
                            </a:solidFill>
                          </a:uFill>
                        </a:rPr>
                        <a:t>11</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extLst>
                  <a:ext uri="{0D108BD9-81ED-4DB2-BD59-A6C34878D82A}">
                    <a16:rowId xmlns:a16="http://schemas.microsoft.com/office/drawing/2014/main" val="2937931022"/>
                  </a:ext>
                </a:extLst>
              </a:tr>
              <a:tr h="291605">
                <a:tc vMerge="1">
                  <a:txBody>
                    <a:bodyPr/>
                    <a:lstStyle/>
                    <a:p>
                      <a:endParaRPr lang="de-AT"/>
                    </a:p>
                  </a:txBody>
                  <a:tcPr/>
                </a:tc>
                <a:tc>
                  <a:txBody>
                    <a:bodyPr/>
                    <a:lstStyle/>
                    <a:p>
                      <a:pPr algn="l"/>
                      <a:r>
                        <a:rPr lang="en-GB" sz="1400" dirty="0">
                          <a:effectLst/>
                        </a:rPr>
                        <a:t>Actions 1/3/4/5: Stimulating the effective preparation and implementation of national and regional Smart Specialisation Strategies</a:t>
                      </a:r>
                      <a:endParaRPr lang="de-AT" sz="1400" dirty="0">
                        <a:effectLst/>
                        <a:latin typeface="Times New Roman" panose="02020603050405020304" pitchFamily="18" charset="0"/>
                      </a:endParaRPr>
                    </a:p>
                  </a:txBody>
                  <a:tcPr marL="39133" marR="39133" marT="0" marB="0"/>
                </a:tc>
                <a:tc vMerge="1">
                  <a:txBody>
                    <a:bodyPr/>
                    <a:lstStyle/>
                    <a:p>
                      <a:endParaRPr lang="de-AT"/>
                    </a:p>
                  </a:txBody>
                  <a:tcP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468785717"/>
                  </a:ext>
                </a:extLst>
              </a:tr>
              <a:tr h="486008">
                <a:tc vMerge="1">
                  <a:txBody>
                    <a:bodyPr/>
                    <a:lstStyle/>
                    <a:p>
                      <a:endParaRPr lang="de-AT"/>
                    </a:p>
                  </a:txBody>
                  <a:tcPr/>
                </a:tc>
                <a:tc>
                  <a:txBody>
                    <a:bodyPr/>
                    <a:lstStyle/>
                    <a:p>
                      <a:pPr algn="l"/>
                      <a:r>
                        <a:rPr lang="en-GB" sz="1400" dirty="0">
                          <a:effectLst/>
                        </a:rPr>
                        <a:t>Action 3: To respond to emerging challenges in the Danube region (e.g. COVID -19 crisis and its negative consequences) through research, innovation and strengthening knowledge society</a:t>
                      </a:r>
                      <a:endParaRPr lang="de-AT" sz="1400" dirty="0">
                        <a:effectLst/>
                        <a:latin typeface="Times New Roman" panose="02020603050405020304" pitchFamily="18" charset="0"/>
                      </a:endParaRPr>
                    </a:p>
                  </a:txBody>
                  <a:tcPr marL="39133" marR="39133" marT="0" marB="0"/>
                </a:tc>
                <a:tc vMerge="1">
                  <a:txBody>
                    <a:bodyPr/>
                    <a:lstStyle/>
                    <a:p>
                      <a:endParaRPr lang="de-AT"/>
                    </a:p>
                  </a:txBody>
                  <a:tcP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360752101"/>
                  </a:ext>
                </a:extLst>
              </a:tr>
              <a:tr h="194403">
                <a:tc rowSpan="2">
                  <a:txBody>
                    <a:bodyPr/>
                    <a:lstStyle/>
                    <a:p>
                      <a:pPr algn="ctr">
                        <a:spcAft>
                          <a:spcPts val="0"/>
                        </a:spcAft>
                      </a:pPr>
                      <a:r>
                        <a:rPr lang="en-GB" sz="1400" dirty="0">
                          <a:ln>
                            <a:noFill/>
                          </a:ln>
                          <a:effectLst/>
                          <a:uFill>
                            <a:solidFill>
                              <a:srgbClr val="000000"/>
                            </a:solidFill>
                          </a:uFill>
                        </a:rPr>
                        <a:t>1.3</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a:txBody>
                    <a:bodyPr/>
                    <a:lstStyle/>
                    <a:p>
                      <a:pPr algn="l">
                        <a:spcAft>
                          <a:spcPts val="0"/>
                        </a:spcAft>
                      </a:pPr>
                      <a:r>
                        <a:rPr lang="en-GB" sz="1400" dirty="0">
                          <a:ln>
                            <a:noFill/>
                          </a:ln>
                          <a:effectLst/>
                          <a:uFill>
                            <a:solidFill>
                              <a:srgbClr val="000000"/>
                            </a:solidFill>
                          </a:uFill>
                        </a:rPr>
                        <a:t>Further development of the clusters, clusters and regional development</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rowSpan="2">
                  <a:txBody>
                    <a:bodyPr/>
                    <a:lstStyle/>
                    <a:p>
                      <a:pPr algn="ctr">
                        <a:spcAft>
                          <a:spcPts val="0"/>
                        </a:spcAft>
                      </a:pPr>
                      <a:r>
                        <a:rPr lang="en-GB" sz="1400">
                          <a:ln>
                            <a:noFill/>
                          </a:ln>
                          <a:effectLst/>
                          <a:uFill>
                            <a:solidFill>
                              <a:srgbClr val="000000"/>
                            </a:solidFill>
                          </a:uFill>
                        </a:rPr>
                        <a:t>PA 8</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rowSpan="2">
                  <a:txBody>
                    <a:bodyPr/>
                    <a:lstStyle/>
                    <a:p>
                      <a:pPr algn="ctr">
                        <a:spcAft>
                          <a:spcPts val="0"/>
                        </a:spcAft>
                      </a:pPr>
                      <a:r>
                        <a:rPr lang="en-GB" sz="1400">
                          <a:ln>
                            <a:noFill/>
                          </a:ln>
                          <a:effectLst/>
                          <a:uFill>
                            <a:solidFill>
                              <a:srgbClr val="000000"/>
                            </a:solidFill>
                          </a:uFill>
                        </a:rPr>
                        <a:t>20</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rowSpan="2">
                  <a:txBody>
                    <a:bodyPr/>
                    <a:lstStyle/>
                    <a:p>
                      <a:pPr algn="ctr">
                        <a:spcAft>
                          <a:spcPts val="0"/>
                        </a:spcAft>
                      </a:pPr>
                      <a:r>
                        <a:rPr lang="en-GB" sz="1400">
                          <a:ln>
                            <a:noFill/>
                          </a:ln>
                          <a:effectLst/>
                          <a:uFill>
                            <a:solidFill>
                              <a:srgbClr val="000000"/>
                            </a:solidFill>
                          </a:uFill>
                        </a:rPr>
                        <a:t>11</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extLst>
                  <a:ext uri="{0D108BD9-81ED-4DB2-BD59-A6C34878D82A}">
                    <a16:rowId xmlns:a16="http://schemas.microsoft.com/office/drawing/2014/main" val="2900469528"/>
                  </a:ext>
                </a:extLst>
              </a:tr>
              <a:tr h="97202">
                <a:tc vMerge="1">
                  <a:txBody>
                    <a:bodyPr/>
                    <a:lstStyle/>
                    <a:p>
                      <a:endParaRPr lang="de-AT"/>
                    </a:p>
                  </a:txBody>
                  <a:tcPr/>
                </a:tc>
                <a:tc>
                  <a:txBody>
                    <a:bodyPr/>
                    <a:lstStyle/>
                    <a:p>
                      <a:pPr algn="l">
                        <a:spcAft>
                          <a:spcPts val="0"/>
                        </a:spcAft>
                      </a:pPr>
                      <a:r>
                        <a:rPr lang="en-GB" sz="1400" dirty="0">
                          <a:ln>
                            <a:noFill/>
                          </a:ln>
                          <a:effectLst/>
                          <a:uFill>
                            <a:solidFill>
                              <a:srgbClr val="000000"/>
                            </a:solidFill>
                          </a:uFill>
                        </a:rPr>
                        <a:t>Female entrepreneurship</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vMerge="1">
                  <a:txBody>
                    <a:bodyPr/>
                    <a:lstStyle/>
                    <a:p>
                      <a:endParaRPr lang="de-AT"/>
                    </a:p>
                  </a:txBody>
                  <a:tcP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4130491629"/>
                  </a:ext>
                </a:extLst>
              </a:tr>
              <a:tr h="291605">
                <a:tc>
                  <a:txBody>
                    <a:bodyPr/>
                    <a:lstStyle/>
                    <a:p>
                      <a:pPr algn="ctr">
                        <a:spcAft>
                          <a:spcPts val="0"/>
                        </a:spcAft>
                      </a:pPr>
                      <a:r>
                        <a:rPr lang="en-GB" sz="1400" dirty="0">
                          <a:ln>
                            <a:noFill/>
                          </a:ln>
                          <a:effectLst/>
                          <a:uFill>
                            <a:solidFill>
                              <a:srgbClr val="000000"/>
                            </a:solidFill>
                          </a:uFill>
                        </a:rPr>
                        <a:t>2.1</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a:txBody>
                    <a:bodyPr/>
                    <a:lstStyle/>
                    <a:p>
                      <a:pPr algn="l">
                        <a:spcAft>
                          <a:spcPts val="0"/>
                        </a:spcAft>
                      </a:pPr>
                      <a:r>
                        <a:rPr lang="en-GB" sz="1400" dirty="0">
                          <a:ln>
                            <a:noFill/>
                          </a:ln>
                          <a:effectLst/>
                          <a:uFill>
                            <a:solidFill>
                              <a:srgbClr val="000000"/>
                            </a:solidFill>
                          </a:uFill>
                        </a:rPr>
                        <a:t>Increase energy efficiency and promote the decarbonisation of the heating and cooling sector</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a:txBody>
                    <a:bodyPr/>
                    <a:lstStyle/>
                    <a:p>
                      <a:pPr algn="ctr">
                        <a:spcAft>
                          <a:spcPts val="0"/>
                        </a:spcAft>
                      </a:pPr>
                      <a:r>
                        <a:rPr lang="en-GB" sz="1400">
                          <a:ln>
                            <a:noFill/>
                          </a:ln>
                          <a:effectLst/>
                          <a:uFill>
                            <a:solidFill>
                              <a:srgbClr val="000000"/>
                            </a:solidFill>
                          </a:uFill>
                        </a:rPr>
                        <a:t>PA 2</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a:txBody>
                    <a:bodyPr/>
                    <a:lstStyle/>
                    <a:p>
                      <a:pPr algn="ctr">
                        <a:spcAft>
                          <a:spcPts val="0"/>
                        </a:spcAft>
                      </a:pPr>
                      <a:r>
                        <a:rPr lang="en-GB" sz="1400">
                          <a:ln>
                            <a:noFill/>
                          </a:ln>
                          <a:effectLst/>
                          <a:uFill>
                            <a:solidFill>
                              <a:srgbClr val="000000"/>
                            </a:solidFill>
                          </a:uFill>
                        </a:rPr>
                        <a:t>25</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a:txBody>
                    <a:bodyPr/>
                    <a:lstStyle/>
                    <a:p>
                      <a:pPr algn="ctr">
                        <a:spcAft>
                          <a:spcPts val="0"/>
                        </a:spcAft>
                      </a:pPr>
                      <a:r>
                        <a:rPr lang="en-GB" sz="1400">
                          <a:ln>
                            <a:noFill/>
                          </a:ln>
                          <a:effectLst/>
                          <a:uFill>
                            <a:solidFill>
                              <a:srgbClr val="000000"/>
                            </a:solidFill>
                          </a:uFill>
                        </a:rPr>
                        <a:t>11</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extLst>
                  <a:ext uri="{0D108BD9-81ED-4DB2-BD59-A6C34878D82A}">
                    <a16:rowId xmlns:a16="http://schemas.microsoft.com/office/drawing/2014/main" val="1836258455"/>
                  </a:ext>
                </a:extLst>
              </a:tr>
              <a:tr h="194403">
                <a:tc rowSpan="4">
                  <a:txBody>
                    <a:bodyPr/>
                    <a:lstStyle/>
                    <a:p>
                      <a:pPr algn="ctr">
                        <a:spcAft>
                          <a:spcPts val="0"/>
                        </a:spcAft>
                      </a:pPr>
                      <a:r>
                        <a:rPr lang="en-GB" sz="1400" dirty="0">
                          <a:ln>
                            <a:noFill/>
                          </a:ln>
                          <a:effectLst/>
                          <a:uFill>
                            <a:solidFill>
                              <a:srgbClr val="000000"/>
                            </a:solidFill>
                          </a:uFill>
                        </a:rPr>
                        <a:t>2.4</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a:txBody>
                    <a:bodyPr/>
                    <a:lstStyle/>
                    <a:p>
                      <a:pPr algn="l">
                        <a:spcAft>
                          <a:spcPts val="0"/>
                        </a:spcAft>
                      </a:pPr>
                      <a:r>
                        <a:rPr lang="en-GB" sz="1400" dirty="0">
                          <a:ln>
                            <a:noFill/>
                          </a:ln>
                          <a:effectLst/>
                          <a:uFill>
                            <a:solidFill>
                              <a:srgbClr val="000000"/>
                            </a:solidFill>
                          </a:uFill>
                        </a:rPr>
                        <a:t>Climate change</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a:txBody>
                    <a:bodyPr/>
                    <a:lstStyle/>
                    <a:p>
                      <a:pPr algn="ctr">
                        <a:spcAft>
                          <a:spcPts val="0"/>
                        </a:spcAft>
                      </a:pPr>
                      <a:r>
                        <a:rPr lang="en-GB" sz="1400">
                          <a:ln>
                            <a:noFill/>
                          </a:ln>
                          <a:effectLst/>
                          <a:uFill>
                            <a:solidFill>
                              <a:srgbClr val="000000"/>
                            </a:solidFill>
                          </a:uFill>
                        </a:rPr>
                        <a:t>PA 4</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rowSpan="4">
                  <a:txBody>
                    <a:bodyPr/>
                    <a:lstStyle/>
                    <a:p>
                      <a:pPr algn="ctr">
                        <a:spcAft>
                          <a:spcPts val="0"/>
                        </a:spcAft>
                      </a:pPr>
                      <a:r>
                        <a:rPr lang="en-GB" sz="1400">
                          <a:ln>
                            <a:noFill/>
                          </a:ln>
                          <a:effectLst/>
                          <a:uFill>
                            <a:solidFill>
                              <a:srgbClr val="000000"/>
                            </a:solidFill>
                          </a:uFill>
                        </a:rPr>
                        <a:t>35</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rowSpan="4">
                  <a:txBody>
                    <a:bodyPr/>
                    <a:lstStyle/>
                    <a:p>
                      <a:pPr algn="ctr">
                        <a:spcAft>
                          <a:spcPts val="0"/>
                        </a:spcAft>
                      </a:pPr>
                      <a:r>
                        <a:rPr lang="en-GB" sz="1400">
                          <a:ln>
                            <a:noFill/>
                          </a:ln>
                          <a:effectLst/>
                          <a:uFill>
                            <a:solidFill>
                              <a:srgbClr val="000000"/>
                            </a:solidFill>
                          </a:uFill>
                        </a:rPr>
                        <a:t>12</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extLst>
                  <a:ext uri="{0D108BD9-81ED-4DB2-BD59-A6C34878D82A}">
                    <a16:rowId xmlns:a16="http://schemas.microsoft.com/office/drawing/2014/main" val="3028031512"/>
                  </a:ext>
                </a:extLst>
              </a:tr>
              <a:tr h="291605">
                <a:tc vMerge="1">
                  <a:txBody>
                    <a:bodyPr/>
                    <a:lstStyle/>
                    <a:p>
                      <a:endParaRPr lang="de-AT"/>
                    </a:p>
                  </a:txBody>
                  <a:tcPr/>
                </a:tc>
                <a:tc>
                  <a:txBody>
                    <a:bodyPr/>
                    <a:lstStyle/>
                    <a:p>
                      <a:pPr algn="l">
                        <a:spcAft>
                          <a:spcPts val="0"/>
                        </a:spcAft>
                      </a:pPr>
                      <a:r>
                        <a:rPr lang="en-GB" sz="1400" dirty="0">
                          <a:ln>
                            <a:noFill/>
                          </a:ln>
                          <a:effectLst/>
                          <a:uFill>
                            <a:solidFill>
                              <a:srgbClr val="000000"/>
                            </a:solidFill>
                          </a:uFill>
                        </a:rPr>
                        <a:t>Supporting the implementation of the Danube Flood Risk Management Plan and sub-basin flood risk management plans in 2021-2027</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rowSpan="3">
                  <a:txBody>
                    <a:bodyPr/>
                    <a:lstStyle/>
                    <a:p>
                      <a:pPr algn="ctr">
                        <a:spcAft>
                          <a:spcPts val="0"/>
                        </a:spcAft>
                      </a:pPr>
                      <a:r>
                        <a:rPr lang="en-GB" sz="1400">
                          <a:ln>
                            <a:noFill/>
                          </a:ln>
                          <a:effectLst/>
                          <a:uFill>
                            <a:solidFill>
                              <a:srgbClr val="000000"/>
                            </a:solidFill>
                          </a:uFill>
                        </a:rPr>
                        <a:t>PA 5</a:t>
                      </a:r>
                      <a:endParaRPr lang="de-AT" sz="140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1046140714"/>
                  </a:ext>
                </a:extLst>
              </a:tr>
              <a:tr h="97202">
                <a:tc vMerge="1">
                  <a:txBody>
                    <a:bodyPr/>
                    <a:lstStyle/>
                    <a:p>
                      <a:endParaRPr lang="de-AT"/>
                    </a:p>
                  </a:txBody>
                  <a:tcPr/>
                </a:tc>
                <a:tc>
                  <a:txBody>
                    <a:bodyPr/>
                    <a:lstStyle/>
                    <a:p>
                      <a:pPr algn="l">
                        <a:spcAft>
                          <a:spcPts val="0"/>
                        </a:spcAft>
                      </a:pPr>
                      <a:r>
                        <a:rPr lang="en-GB" sz="1400" dirty="0">
                          <a:ln>
                            <a:noFill/>
                          </a:ln>
                          <a:effectLst/>
                          <a:uFill>
                            <a:solidFill>
                              <a:srgbClr val="000000"/>
                            </a:solidFill>
                          </a:uFill>
                        </a:rPr>
                        <a:t>Disaster management</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vMerge="1">
                  <a:txBody>
                    <a:bodyPr/>
                    <a:lstStyle/>
                    <a:p>
                      <a:endParaRPr lang="de-AT"/>
                    </a:p>
                  </a:txBody>
                  <a:tcP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1731759995"/>
                  </a:ext>
                </a:extLst>
              </a:tr>
              <a:tr h="97202">
                <a:tc vMerge="1">
                  <a:txBody>
                    <a:bodyPr/>
                    <a:lstStyle/>
                    <a:p>
                      <a:endParaRPr lang="de-AT"/>
                    </a:p>
                  </a:txBody>
                  <a:tcPr/>
                </a:tc>
                <a:tc>
                  <a:txBody>
                    <a:bodyPr/>
                    <a:lstStyle/>
                    <a:p>
                      <a:pPr algn="l">
                        <a:spcAft>
                          <a:spcPts val="0"/>
                        </a:spcAft>
                      </a:pPr>
                      <a:r>
                        <a:rPr lang="en-GB" sz="1400" dirty="0">
                          <a:ln>
                            <a:noFill/>
                          </a:ln>
                          <a:effectLst/>
                          <a:uFill>
                            <a:solidFill>
                              <a:srgbClr val="000000"/>
                            </a:solidFill>
                          </a:uFill>
                        </a:rPr>
                        <a:t>Climate change adaption</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vMerge="1">
                  <a:txBody>
                    <a:bodyPr/>
                    <a:lstStyle/>
                    <a:p>
                      <a:endParaRPr lang="de-AT"/>
                    </a:p>
                  </a:txBody>
                  <a:tcP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3400671937"/>
                  </a:ext>
                </a:extLst>
              </a:tr>
              <a:tr h="194403">
                <a:tc rowSpan="4">
                  <a:txBody>
                    <a:bodyPr/>
                    <a:lstStyle/>
                    <a:p>
                      <a:pPr algn="ctr">
                        <a:spcAft>
                          <a:spcPts val="0"/>
                        </a:spcAft>
                      </a:pPr>
                      <a:r>
                        <a:rPr lang="en-GB" sz="1400" dirty="0">
                          <a:ln>
                            <a:noFill/>
                          </a:ln>
                          <a:effectLst/>
                          <a:uFill>
                            <a:solidFill>
                              <a:srgbClr val="000000"/>
                            </a:solidFill>
                          </a:uFill>
                        </a:rPr>
                        <a:t>2.7</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a:txBody>
                    <a:bodyPr/>
                    <a:lstStyle/>
                    <a:p>
                      <a:pPr algn="l">
                        <a:spcAft>
                          <a:spcPts val="0"/>
                        </a:spcAft>
                      </a:pPr>
                      <a:r>
                        <a:rPr lang="en-GB" sz="1400" dirty="0">
                          <a:ln>
                            <a:noFill/>
                          </a:ln>
                          <a:effectLst/>
                          <a:uFill>
                            <a:solidFill>
                              <a:srgbClr val="000000"/>
                            </a:solidFill>
                          </a:uFill>
                        </a:rPr>
                        <a:t>Traffic stakeholders/plane routes*</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a:txBody>
                    <a:bodyPr/>
                    <a:lstStyle/>
                    <a:p>
                      <a:pPr algn="ctr">
                        <a:spcAft>
                          <a:spcPts val="0"/>
                        </a:spcAft>
                      </a:pPr>
                      <a:r>
                        <a:rPr lang="en-GB" sz="1400" dirty="0">
                          <a:ln>
                            <a:noFill/>
                          </a:ln>
                          <a:effectLst/>
                          <a:uFill>
                            <a:solidFill>
                              <a:srgbClr val="000000"/>
                            </a:solidFill>
                          </a:uFill>
                        </a:rPr>
                        <a:t>PA 1b</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rowSpan="4">
                  <a:txBody>
                    <a:bodyPr/>
                    <a:lstStyle/>
                    <a:p>
                      <a:pPr algn="ctr">
                        <a:spcAft>
                          <a:spcPts val="0"/>
                        </a:spcAft>
                      </a:pPr>
                      <a:r>
                        <a:rPr lang="en-GB" sz="1400" dirty="0">
                          <a:ln>
                            <a:noFill/>
                          </a:ln>
                          <a:effectLst/>
                          <a:uFill>
                            <a:solidFill>
                              <a:srgbClr val="000000"/>
                            </a:solidFill>
                          </a:uFill>
                        </a:rPr>
                        <a:t>28</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rowSpan="4">
                  <a:txBody>
                    <a:bodyPr/>
                    <a:lstStyle/>
                    <a:p>
                      <a:pPr algn="ctr">
                        <a:spcAft>
                          <a:spcPts val="0"/>
                        </a:spcAft>
                      </a:pPr>
                      <a:r>
                        <a:rPr lang="en-GB" sz="1400" dirty="0">
                          <a:ln>
                            <a:noFill/>
                          </a:ln>
                          <a:effectLst/>
                          <a:uFill>
                            <a:solidFill>
                              <a:srgbClr val="000000"/>
                            </a:solidFill>
                          </a:uFill>
                        </a:rPr>
                        <a:t>12</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extLst>
                  <a:ext uri="{0D108BD9-81ED-4DB2-BD59-A6C34878D82A}">
                    <a16:rowId xmlns:a16="http://schemas.microsoft.com/office/drawing/2014/main" val="152128726"/>
                  </a:ext>
                </a:extLst>
              </a:tr>
              <a:tr h="97202">
                <a:tc vMerge="1">
                  <a:txBody>
                    <a:bodyPr/>
                    <a:lstStyle/>
                    <a:p>
                      <a:endParaRPr lang="de-AT"/>
                    </a:p>
                  </a:txBody>
                  <a:tcPr/>
                </a:tc>
                <a:tc>
                  <a:txBody>
                    <a:bodyPr/>
                    <a:lstStyle/>
                    <a:p>
                      <a:pPr algn="l">
                        <a:spcAft>
                          <a:spcPts val="0"/>
                        </a:spcAft>
                      </a:pPr>
                      <a:r>
                        <a:rPr lang="en-GB" sz="1400" dirty="0">
                          <a:ln>
                            <a:noFill/>
                          </a:ln>
                          <a:effectLst/>
                          <a:uFill>
                            <a:solidFill>
                              <a:srgbClr val="000000"/>
                            </a:solidFill>
                          </a:uFill>
                        </a:rPr>
                        <a:t>Endangered umbrella species*</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rowSpan="3">
                  <a:txBody>
                    <a:bodyPr/>
                    <a:lstStyle/>
                    <a:p>
                      <a:pPr algn="ctr">
                        <a:spcAft>
                          <a:spcPts val="0"/>
                        </a:spcAft>
                      </a:pPr>
                      <a:r>
                        <a:rPr lang="en-GB" sz="1400" dirty="0">
                          <a:ln>
                            <a:noFill/>
                          </a:ln>
                          <a:effectLst/>
                          <a:uFill>
                            <a:solidFill>
                              <a:srgbClr val="000000"/>
                            </a:solidFill>
                          </a:uFill>
                        </a:rPr>
                        <a:t>PA 6</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nchor="ct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2245621177"/>
                  </a:ext>
                </a:extLst>
              </a:tr>
              <a:tr h="97202">
                <a:tc vMerge="1">
                  <a:txBody>
                    <a:bodyPr/>
                    <a:lstStyle/>
                    <a:p>
                      <a:endParaRPr lang="de-AT"/>
                    </a:p>
                  </a:txBody>
                  <a:tcPr/>
                </a:tc>
                <a:tc>
                  <a:txBody>
                    <a:bodyPr/>
                    <a:lstStyle/>
                    <a:p>
                      <a:pPr algn="l">
                        <a:spcAft>
                          <a:spcPts val="0"/>
                        </a:spcAft>
                      </a:pPr>
                      <a:r>
                        <a:rPr lang="en-GB" sz="1400" dirty="0">
                          <a:ln>
                            <a:noFill/>
                          </a:ln>
                          <a:effectLst/>
                          <a:uFill>
                            <a:solidFill>
                              <a:srgbClr val="000000"/>
                            </a:solidFill>
                          </a:uFill>
                        </a:rPr>
                        <a:t>Green infrastructure*</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vMerge="1">
                  <a:txBody>
                    <a:bodyPr/>
                    <a:lstStyle/>
                    <a:p>
                      <a:endParaRPr lang="de-AT"/>
                    </a:p>
                  </a:txBody>
                  <a:tcP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11295660"/>
                  </a:ext>
                </a:extLst>
              </a:tr>
              <a:tr h="97202">
                <a:tc vMerge="1">
                  <a:txBody>
                    <a:bodyPr/>
                    <a:lstStyle/>
                    <a:p>
                      <a:endParaRPr lang="de-AT"/>
                    </a:p>
                  </a:txBody>
                  <a:tcPr/>
                </a:tc>
                <a:tc>
                  <a:txBody>
                    <a:bodyPr/>
                    <a:lstStyle/>
                    <a:p>
                      <a:pPr algn="l">
                        <a:spcAft>
                          <a:spcPts val="0"/>
                        </a:spcAft>
                      </a:pPr>
                      <a:r>
                        <a:rPr lang="en-GB" sz="1400" dirty="0">
                          <a:ln>
                            <a:noFill/>
                          </a:ln>
                          <a:effectLst/>
                          <a:uFill>
                            <a:solidFill>
                              <a:srgbClr val="000000"/>
                            </a:solidFill>
                          </a:uFill>
                        </a:rPr>
                        <a:t>Soil-related ecosystem services*</a:t>
                      </a:r>
                      <a:endParaRPr lang="de-AT" sz="1400" dirty="0">
                        <a:ln>
                          <a:noFill/>
                        </a:ln>
                        <a:solidFill>
                          <a:srgbClr val="000000"/>
                        </a:solidFill>
                        <a:effectLst/>
                        <a:uFill>
                          <a:solidFill>
                            <a:srgbClr val="000000"/>
                          </a:solidFill>
                        </a:uFill>
                        <a:latin typeface="Calibri" panose="020F0502020204030204" pitchFamily="34" charset="0"/>
                        <a:ea typeface="Calibri" panose="020F0502020204030204" pitchFamily="34" charset="0"/>
                      </a:endParaRPr>
                    </a:p>
                  </a:txBody>
                  <a:tcPr marL="39133" marR="39133" marT="0" marB="0"/>
                </a:tc>
                <a:tc vMerge="1">
                  <a:txBody>
                    <a:bodyPr/>
                    <a:lstStyle/>
                    <a:p>
                      <a:endParaRPr lang="de-AT"/>
                    </a:p>
                  </a:txBody>
                  <a:tcPr/>
                </a:tc>
                <a:tc vMerge="1">
                  <a:txBody>
                    <a:bodyPr/>
                    <a:lstStyle/>
                    <a:p>
                      <a:endParaRPr lang="de-AT"/>
                    </a:p>
                  </a:txBody>
                  <a:tcPr/>
                </a:tc>
                <a:tc vMerge="1">
                  <a:txBody>
                    <a:bodyPr/>
                    <a:lstStyle/>
                    <a:p>
                      <a:endParaRPr lang="de-AT"/>
                    </a:p>
                  </a:txBody>
                  <a:tcPr/>
                </a:tc>
                <a:extLst>
                  <a:ext uri="{0D108BD9-81ED-4DB2-BD59-A6C34878D82A}">
                    <a16:rowId xmlns:a16="http://schemas.microsoft.com/office/drawing/2014/main" val="3753462389"/>
                  </a:ext>
                </a:extLst>
              </a:tr>
            </a:tbl>
          </a:graphicData>
        </a:graphic>
      </p:graphicFrame>
      <p:sp>
        <p:nvSpPr>
          <p:cNvPr id="9" name="Rectangle 1"/>
          <p:cNvSpPr>
            <a:spLocks noChangeArrowheads="1"/>
          </p:cNvSpPr>
          <p:nvPr/>
        </p:nvSpPr>
        <p:spPr bwMode="auto">
          <a:xfrm>
            <a:off x="4432300" y="41163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de-AT" altLang="de-DE" sz="1800" b="0" i="0" u="none" strike="noStrike" cap="none" normalizeH="0" baseline="0">
                <a:ln>
                  <a:noFill/>
                </a:ln>
                <a:solidFill>
                  <a:schemeClr val="tx1"/>
                </a:solidFill>
                <a:effectLst/>
                <a:latin typeface="Arial" panose="020B0604020202020204" pitchFamily="34" charset="0"/>
              </a:rPr>
            </a:br>
            <a:endParaRPr kumimoji="0" lang="de-AT" altLang="de-DE" sz="1800" b="0" i="0" u="none" strike="noStrike" cap="none" normalizeH="0" baseline="0">
              <a:ln>
                <a:noFill/>
              </a:ln>
              <a:solidFill>
                <a:schemeClr val="tx1"/>
              </a:solidFill>
              <a:effectLst/>
              <a:latin typeface="Arial" panose="020B0604020202020204" pitchFamily="34" charset="0"/>
            </a:endParaRPr>
          </a:p>
        </p:txBody>
      </p:sp>
      <p:sp>
        <p:nvSpPr>
          <p:cNvPr id="13" name="Rechteck 12"/>
          <p:cNvSpPr/>
          <p:nvPr/>
        </p:nvSpPr>
        <p:spPr>
          <a:xfrm>
            <a:off x="-1" y="6409384"/>
            <a:ext cx="11874137" cy="461665"/>
          </a:xfrm>
          <a:prstGeom prst="rect">
            <a:avLst/>
          </a:prstGeom>
          <a:solidFill>
            <a:schemeClr val="bg1"/>
          </a:solidFill>
        </p:spPr>
        <p:txBody>
          <a:bodyPr wrap="square">
            <a:spAutoFit/>
          </a:bodyPr>
          <a:lstStyle/>
          <a:p>
            <a:r>
              <a:rPr lang="en-GB" sz="800" dirty="0">
                <a:solidFill>
                  <a:srgbClr val="000000"/>
                </a:solidFill>
                <a:uFill>
                  <a:solidFill>
                    <a:srgbClr val="000000"/>
                  </a:solidFill>
                </a:uFill>
                <a:ea typeface="Calibri" panose="020F0502020204030204" pitchFamily="34" charset="0"/>
              </a:rPr>
              <a:t>The detailed description of the EUSDR shortlisted strategic topics is available in the endorsed version. </a:t>
            </a:r>
            <a:r>
              <a:rPr lang="en-GB" sz="800" u="sng" dirty="0">
                <a:solidFill>
                  <a:srgbClr val="000000"/>
                </a:solidFill>
                <a:uFill>
                  <a:solidFill>
                    <a:srgbClr val="000000"/>
                  </a:solidFill>
                </a:uFill>
                <a:ea typeface="Calibri" panose="020F0502020204030204" pitchFamily="34" charset="0"/>
                <a:hlinkClick r:id="rId3"/>
              </a:rPr>
              <a:t>Online</a:t>
            </a:r>
            <a:r>
              <a:rPr lang="en-GB" sz="800" dirty="0">
                <a:solidFill>
                  <a:srgbClr val="000000"/>
                </a:solidFill>
                <a:uFill>
                  <a:solidFill>
                    <a:srgbClr val="000000"/>
                  </a:solidFill>
                </a:uFill>
                <a:ea typeface="Calibri" panose="020F0502020204030204" pitchFamily="34" charset="0"/>
              </a:rPr>
              <a:t>. The overview of TOP 5 matchmaking is based on submissions by the EUSDR MAs/programming authorities Networks until 12/2021.</a:t>
            </a:r>
            <a:r>
              <a:rPr lang="de-AT" sz="800" dirty="0">
                <a:solidFill>
                  <a:srgbClr val="000000"/>
                </a:solidFill>
                <a:uFill>
                  <a:solidFill>
                    <a:srgbClr val="000000"/>
                  </a:solidFill>
                </a:uFill>
                <a:ea typeface="Calibri" panose="020F0502020204030204" pitchFamily="34" charset="0"/>
              </a:rPr>
              <a:t> </a:t>
            </a:r>
            <a:r>
              <a:rPr lang="en-GB" sz="800" dirty="0">
                <a:solidFill>
                  <a:srgbClr val="000000"/>
                </a:solidFill>
                <a:uFill>
                  <a:solidFill>
                    <a:srgbClr val="000000"/>
                  </a:solidFill>
                </a:uFill>
                <a:ea typeface="Calibri" panose="020F0502020204030204" pitchFamily="34" charset="0"/>
              </a:rPr>
              <a:t>Based on submissions by the EUSDR MAs/programming authorities Networks until 12/2021. Interreg CBC Programmes are counted per country. </a:t>
            </a:r>
            <a:r>
              <a:rPr lang="en-GB" sz="800" dirty="0"/>
              <a:t>*In April 2020 PACs and their SGs were asked to compile a shortlist of up to three strategic topics per PA, based on the EUSDR Action Plan, to be included in the relevant national/regional operational programmes. The data here has been compiled on the basis of these submissions.</a:t>
            </a:r>
            <a:endParaRPr lang="de-AT" sz="800" dirty="0">
              <a:solidFill>
                <a:srgbClr val="000000"/>
              </a:solidFill>
              <a:uFill>
                <a:solidFill>
                  <a:srgbClr val="000000"/>
                </a:solidFill>
              </a:uFill>
              <a:ea typeface="Calibri" panose="020F0502020204030204" pitchFamily="34" charset="0"/>
            </a:endParaRPr>
          </a:p>
        </p:txBody>
      </p:sp>
    </p:spTree>
    <p:extLst>
      <p:ext uri="{BB962C8B-B14F-4D97-AF65-F5344CB8AC3E}">
        <p14:creationId xmlns:p14="http://schemas.microsoft.com/office/powerpoint/2010/main" val="1112843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b. Embedding Process</a:t>
            </a:r>
          </a:p>
        </p:txBody>
      </p:sp>
      <p:sp>
        <p:nvSpPr>
          <p:cNvPr id="3" name="Inhaltsplatzhalter 2"/>
          <p:cNvSpPr>
            <a:spLocks noGrp="1"/>
          </p:cNvSpPr>
          <p:nvPr>
            <p:ph idx="1"/>
          </p:nvPr>
        </p:nvSpPr>
        <p:spPr/>
        <p:txBody>
          <a:bodyPr/>
          <a:lstStyle/>
          <a:p>
            <a:pPr marL="0" indent="0">
              <a:buNone/>
            </a:pPr>
            <a:r>
              <a:rPr lang="en-GB" dirty="0"/>
              <a:t>Next</a:t>
            </a:r>
            <a:r>
              <a:rPr lang="de-AT" dirty="0"/>
              <a:t> </a:t>
            </a:r>
            <a:r>
              <a:rPr lang="en-GB" dirty="0"/>
              <a:t>steps </a:t>
            </a:r>
            <a:r>
              <a:rPr lang="en-GB" dirty="0">
                <a:sym typeface="Wingdings" panose="05000000000000000000" pitchFamily="2" charset="2"/>
              </a:rPr>
              <a:t> </a:t>
            </a:r>
            <a:r>
              <a:rPr lang="en-GB" dirty="0"/>
              <a:t>focus on implementation phase</a:t>
            </a:r>
          </a:p>
          <a:p>
            <a:pPr>
              <a:buFont typeface="Wingdings" panose="05000000000000000000" pitchFamily="2" charset="2"/>
              <a:buChar char="à"/>
            </a:pPr>
            <a:r>
              <a:rPr lang="en-GB" dirty="0"/>
              <a:t>  EUSDR Embedding Week - 11 and 15 July</a:t>
            </a:r>
          </a:p>
        </p:txBody>
      </p:sp>
      <p:grpSp>
        <p:nvGrpSpPr>
          <p:cNvPr id="7" name="Gruppieren 6"/>
          <p:cNvGrpSpPr/>
          <p:nvPr/>
        </p:nvGrpSpPr>
        <p:grpSpPr>
          <a:xfrm>
            <a:off x="6187451" y="2748236"/>
            <a:ext cx="6843601" cy="3755265"/>
            <a:chOff x="5150809" y="2610697"/>
            <a:chExt cx="6203289" cy="3379344"/>
          </a:xfrm>
          <a:scene3d>
            <a:camera prst="orthographicFront">
              <a:rot lat="0" lon="0" rev="0"/>
            </a:camera>
            <a:lightRig rig="brightRoom" dir="t">
              <a:rot lat="0" lon="0" rev="600000"/>
            </a:lightRig>
          </a:scene3d>
        </p:grpSpPr>
        <p:sp>
          <p:nvSpPr>
            <p:cNvPr id="8" name="Ellipse 7"/>
            <p:cNvSpPr/>
            <p:nvPr/>
          </p:nvSpPr>
          <p:spPr>
            <a:xfrm>
              <a:off x="5150809" y="4043877"/>
              <a:ext cx="1945843" cy="1946164"/>
            </a:xfrm>
            <a:prstGeom prst="ellipse">
              <a:avLst/>
            </a:prstGeom>
            <a:ln>
              <a:noFill/>
            </a:ln>
            <a:effectLst>
              <a:outerShdw blurRad="57785" dist="33020" dir="3180000" algn="ctr">
                <a:srgbClr val="000000">
                  <a:alpha val="30000"/>
                </a:srgbClr>
              </a:outerShdw>
            </a:effectLst>
            <a:sp3d prstMaterial="metal">
              <a:bevelT w="38100" h="57150" prst="angle"/>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Rad 8"/>
            <p:cNvSpPr/>
            <p:nvPr/>
          </p:nvSpPr>
          <p:spPr>
            <a:xfrm>
              <a:off x="6391954" y="2610697"/>
              <a:ext cx="577900" cy="577530"/>
            </a:xfrm>
            <a:prstGeom prst="donut">
              <a:avLst>
                <a:gd name="adj" fmla="val 7460"/>
              </a:avLst>
            </a:prstGeom>
            <a:ln>
              <a:noFill/>
            </a:ln>
            <a:effectLst>
              <a:outerShdw blurRad="57785" dist="33020" dir="3180000" algn="ctr">
                <a:srgbClr val="000000">
                  <a:alpha val="30000"/>
                </a:srgbClr>
              </a:outerShdw>
            </a:effectLst>
            <a:sp3d prstMaterial="metal">
              <a:bevelT w="38100" h="57150" prst="angle"/>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Ellipse 9"/>
            <p:cNvSpPr/>
            <p:nvPr/>
          </p:nvSpPr>
          <p:spPr>
            <a:xfrm>
              <a:off x="5225586" y="4118560"/>
              <a:ext cx="1797100" cy="1796797"/>
            </a:xfrm>
            <a:prstGeom prst="ellipse">
              <a:avLst/>
            </a:prstGeom>
            <a:ln>
              <a:noFill/>
            </a:ln>
            <a:effectLst>
              <a:outerShdw blurRad="57785" dist="33020" dir="3180000" algn="ctr">
                <a:srgbClr val="000000">
                  <a:alpha val="30000"/>
                </a:srgbClr>
              </a:outerShdw>
            </a:effectLst>
            <a:sp3d prstMaterial="metal">
              <a:bevelT w="38100" h="57150" prst="angle"/>
            </a:sp3d>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1" name="Ellipse 10"/>
            <p:cNvSpPr/>
            <p:nvPr/>
          </p:nvSpPr>
          <p:spPr>
            <a:xfrm>
              <a:off x="7238079" y="4411549"/>
              <a:ext cx="1018438" cy="1018196"/>
            </a:xfrm>
            <a:prstGeom prst="ellipse">
              <a:avLst/>
            </a:prstGeom>
            <a:ln>
              <a:noFill/>
            </a:ln>
            <a:effectLst>
              <a:outerShdw blurRad="57785" dist="33020" dir="3180000" algn="ctr">
                <a:srgbClr val="000000">
                  <a:alpha val="30000"/>
                </a:srgbClr>
              </a:outerShdw>
            </a:effectLst>
            <a:sp3d prstMaterial="metal">
              <a:bevelT w="38100" h="57150" prst="angle"/>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2" name="Ellipse 11"/>
            <p:cNvSpPr/>
            <p:nvPr/>
          </p:nvSpPr>
          <p:spPr>
            <a:xfrm>
              <a:off x="7298226" y="4471702"/>
              <a:ext cx="898144" cy="898229"/>
            </a:xfrm>
            <a:prstGeom prst="ellipse">
              <a:avLst/>
            </a:prstGeom>
            <a:ln>
              <a:noFill/>
            </a:ln>
            <a:effectLst>
              <a:outerShdw blurRad="57785" dist="33020" dir="3180000" algn="ctr">
                <a:srgbClr val="000000">
                  <a:alpha val="30000"/>
                </a:srgbClr>
              </a:outerShdw>
            </a:effectLst>
            <a:sp3d prstMaterial="metal">
              <a:bevelT w="38100" h="57150" prst="angle"/>
            </a:sp3d>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3" name="Ellipse 12"/>
            <p:cNvSpPr/>
            <p:nvPr/>
          </p:nvSpPr>
          <p:spPr>
            <a:xfrm>
              <a:off x="6839807" y="2974314"/>
              <a:ext cx="1305356" cy="1305778"/>
            </a:xfrm>
            <a:prstGeom prst="ellipse">
              <a:avLst/>
            </a:prstGeom>
            <a:ln>
              <a:noFill/>
            </a:ln>
            <a:effectLst>
              <a:outerShdw blurRad="57785" dist="33020" dir="3180000" algn="ctr">
                <a:srgbClr val="000000">
                  <a:alpha val="30000"/>
                </a:srgbClr>
              </a:outerShdw>
            </a:effectLst>
            <a:sp3d prstMaterial="metal">
              <a:bevelT w="38100" h="57150" prst="angle"/>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ad 13"/>
            <p:cNvSpPr/>
            <p:nvPr/>
          </p:nvSpPr>
          <p:spPr>
            <a:xfrm>
              <a:off x="7931398" y="2653614"/>
              <a:ext cx="427532" cy="427825"/>
            </a:xfrm>
            <a:prstGeom prst="donut">
              <a:avLst>
                <a:gd name="adj" fmla="val 7460"/>
              </a:avLst>
            </a:prstGeom>
            <a:ln>
              <a:noFill/>
            </a:ln>
            <a:effectLst>
              <a:outerShdw blurRad="57785" dist="33020" dir="3180000" algn="ctr">
                <a:srgbClr val="000000">
                  <a:alpha val="30000"/>
                </a:srgbClr>
              </a:outerShdw>
            </a:effectLst>
            <a:sp3d prstMaterial="metal">
              <a:bevelT w="38100" h="57150" prst="angle"/>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Rad 14"/>
            <p:cNvSpPr/>
            <p:nvPr/>
          </p:nvSpPr>
          <p:spPr>
            <a:xfrm>
              <a:off x="8359743" y="5434139"/>
              <a:ext cx="321056" cy="320699"/>
            </a:xfrm>
            <a:prstGeom prst="donut">
              <a:avLst>
                <a:gd name="adj" fmla="val 7460"/>
              </a:avLst>
            </a:prstGeom>
            <a:ln>
              <a:noFill/>
            </a:ln>
            <a:effectLst>
              <a:outerShdw blurRad="57785" dist="33020" dir="3180000" algn="ctr">
                <a:srgbClr val="000000">
                  <a:alpha val="30000"/>
                </a:srgbClr>
              </a:outerShdw>
            </a:effectLst>
            <a:sp3d prstMaterial="metal">
              <a:bevelT w="38100" h="57150" prst="angle"/>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Ellipse 15"/>
            <p:cNvSpPr/>
            <p:nvPr/>
          </p:nvSpPr>
          <p:spPr>
            <a:xfrm>
              <a:off x="6908895" y="3019860"/>
              <a:ext cx="1167993" cy="1167901"/>
            </a:xfrm>
            <a:prstGeom prst="ellipse">
              <a:avLst/>
            </a:prstGeom>
            <a:ln>
              <a:noFill/>
            </a:ln>
            <a:effectLst>
              <a:outerShdw blurRad="57785" dist="33020" dir="3180000" algn="ctr">
                <a:srgbClr val="000000">
                  <a:alpha val="30000"/>
                </a:srgbClr>
              </a:outerShdw>
            </a:effectLst>
            <a:sp3d prstMaterial="metal">
              <a:bevelT w="38100" h="57150" prst="angle"/>
            </a:sp3d>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sp>
          <p:nvSpPr>
            <p:cNvPr id="18" name="Freihandform 17"/>
            <p:cNvSpPr/>
            <p:nvPr/>
          </p:nvSpPr>
          <p:spPr>
            <a:xfrm>
              <a:off x="8466220" y="4471702"/>
              <a:ext cx="2887878" cy="898229"/>
            </a:xfrm>
            <a:custGeom>
              <a:avLst/>
              <a:gdLst>
                <a:gd name="connsiteX0" fmla="*/ 0 w 2887878"/>
                <a:gd name="connsiteY0" fmla="*/ 0 h 898229"/>
                <a:gd name="connsiteX1" fmla="*/ 2887878 w 2887878"/>
                <a:gd name="connsiteY1" fmla="*/ 0 h 898229"/>
                <a:gd name="connsiteX2" fmla="*/ 2887878 w 2887878"/>
                <a:gd name="connsiteY2" fmla="*/ 898229 h 898229"/>
                <a:gd name="connsiteX3" fmla="*/ 0 w 2887878"/>
                <a:gd name="connsiteY3" fmla="*/ 898229 h 898229"/>
                <a:gd name="connsiteX4" fmla="*/ 0 w 2887878"/>
                <a:gd name="connsiteY4" fmla="*/ 0 h 898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7878" h="898229">
                  <a:moveTo>
                    <a:pt x="0" y="0"/>
                  </a:moveTo>
                  <a:lnTo>
                    <a:pt x="2887878" y="0"/>
                  </a:lnTo>
                  <a:lnTo>
                    <a:pt x="2887878" y="898229"/>
                  </a:lnTo>
                  <a:lnTo>
                    <a:pt x="0" y="898229"/>
                  </a:lnTo>
                  <a:lnTo>
                    <a:pt x="0" y="0"/>
                  </a:lnTo>
                  <a:close/>
                </a:path>
              </a:pathLst>
            </a:custGeom>
            <a:ln>
              <a:noFill/>
            </a:ln>
            <a:effectLst>
              <a:outerShdw blurRad="57785" dist="33020" dir="3180000" algn="ctr">
                <a:srgbClr val="000000">
                  <a:alpha val="30000"/>
                </a:srgbClr>
              </a:outerShdw>
            </a:effectLst>
            <a:sp3d prstMaterial="metal">
              <a:bevelT w="38100" h="57150" prst="angle"/>
            </a:sp3d>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670" tIns="26670" rIns="26670" bIns="26670" numCol="1" spcCol="1270" anchor="ctr" anchorCtr="0">
              <a:noAutofit/>
            </a:bodyPr>
            <a:lstStyle/>
            <a:p>
              <a:pPr lvl="0" algn="l" defTabSz="933450">
                <a:lnSpc>
                  <a:spcPct val="90000"/>
                </a:lnSpc>
                <a:spcBef>
                  <a:spcPct val="0"/>
                </a:spcBef>
                <a:spcAft>
                  <a:spcPct val="35000"/>
                </a:spcAft>
              </a:pPr>
              <a:endParaRPr lang="de-DE" sz="2100" kern="1200"/>
            </a:p>
          </p:txBody>
        </p:sp>
        <p:sp>
          <p:nvSpPr>
            <p:cNvPr id="19" name="Freihandform 18"/>
            <p:cNvSpPr/>
            <p:nvPr/>
          </p:nvSpPr>
          <p:spPr>
            <a:xfrm>
              <a:off x="8359743" y="3043253"/>
              <a:ext cx="2887878" cy="1167901"/>
            </a:xfrm>
            <a:custGeom>
              <a:avLst/>
              <a:gdLst>
                <a:gd name="connsiteX0" fmla="*/ 0 w 2887878"/>
                <a:gd name="connsiteY0" fmla="*/ 0 h 1167901"/>
                <a:gd name="connsiteX1" fmla="*/ 2887878 w 2887878"/>
                <a:gd name="connsiteY1" fmla="*/ 0 h 1167901"/>
                <a:gd name="connsiteX2" fmla="*/ 2887878 w 2887878"/>
                <a:gd name="connsiteY2" fmla="*/ 1167901 h 1167901"/>
                <a:gd name="connsiteX3" fmla="*/ 0 w 2887878"/>
                <a:gd name="connsiteY3" fmla="*/ 1167901 h 1167901"/>
                <a:gd name="connsiteX4" fmla="*/ 0 w 2887878"/>
                <a:gd name="connsiteY4" fmla="*/ 0 h 1167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7878" h="1167901">
                  <a:moveTo>
                    <a:pt x="0" y="0"/>
                  </a:moveTo>
                  <a:lnTo>
                    <a:pt x="2887878" y="0"/>
                  </a:lnTo>
                  <a:lnTo>
                    <a:pt x="2887878" y="1167901"/>
                  </a:lnTo>
                  <a:lnTo>
                    <a:pt x="0" y="1167901"/>
                  </a:lnTo>
                  <a:lnTo>
                    <a:pt x="0" y="0"/>
                  </a:lnTo>
                  <a:close/>
                </a:path>
              </a:pathLst>
            </a:custGeom>
            <a:ln>
              <a:noFill/>
            </a:ln>
            <a:effectLst>
              <a:outerShdw blurRad="57785" dist="33020" dir="3180000" algn="ctr">
                <a:srgbClr val="000000">
                  <a:alpha val="30000"/>
                </a:srgbClr>
              </a:outerShdw>
            </a:effectLst>
            <a:sp3d prstMaterial="metal">
              <a:bevelT w="38100" h="57150" prst="angle"/>
            </a:sp3d>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6670" tIns="26670" rIns="26670" bIns="26670" numCol="1" spcCol="1270" anchor="ctr" anchorCtr="0">
              <a:noAutofit/>
            </a:bodyPr>
            <a:lstStyle/>
            <a:p>
              <a:pPr lvl="0" algn="l" defTabSz="933450">
                <a:lnSpc>
                  <a:spcPct val="90000"/>
                </a:lnSpc>
                <a:spcBef>
                  <a:spcPct val="0"/>
                </a:spcBef>
                <a:spcAft>
                  <a:spcPct val="35000"/>
                </a:spcAft>
              </a:pPr>
              <a:endParaRPr lang="de-DE" sz="2100" kern="1200"/>
            </a:p>
          </p:txBody>
        </p:sp>
      </p:grpSp>
      <p:sp>
        <p:nvSpPr>
          <p:cNvPr id="5" name="Textfeld 4"/>
          <p:cNvSpPr txBox="1"/>
          <p:nvPr/>
        </p:nvSpPr>
        <p:spPr>
          <a:xfrm>
            <a:off x="10058400" y="3496235"/>
            <a:ext cx="184731" cy="369332"/>
          </a:xfrm>
          <a:prstGeom prst="rect">
            <a:avLst/>
          </a:prstGeom>
          <a:noFill/>
        </p:spPr>
        <p:txBody>
          <a:bodyPr wrap="none" rtlCol="0">
            <a:spAutoFit/>
          </a:bodyPr>
          <a:lstStyle/>
          <a:p>
            <a:endParaRPr lang="de-AT" dirty="0"/>
          </a:p>
        </p:txBody>
      </p:sp>
      <p:sp>
        <p:nvSpPr>
          <p:cNvPr id="20" name="Textfeld 19"/>
          <p:cNvSpPr txBox="1"/>
          <p:nvPr/>
        </p:nvSpPr>
        <p:spPr>
          <a:xfrm>
            <a:off x="4773731" y="3496235"/>
            <a:ext cx="2992431" cy="646331"/>
          </a:xfrm>
          <a:prstGeom prst="rect">
            <a:avLst/>
          </a:prstGeom>
          <a:noFill/>
        </p:spPr>
        <p:txBody>
          <a:bodyPr wrap="square" rtlCol="0">
            <a:spAutoFit/>
          </a:bodyPr>
          <a:lstStyle/>
          <a:p>
            <a:r>
              <a:rPr lang="en-GB" b="1" dirty="0"/>
              <a:t>Information and involvement </a:t>
            </a:r>
            <a:r>
              <a:rPr lang="en-GB" dirty="0"/>
              <a:t>of EUSDR key stakeholders</a:t>
            </a:r>
          </a:p>
        </p:txBody>
      </p:sp>
      <p:sp>
        <p:nvSpPr>
          <p:cNvPr id="21" name="Textfeld 20"/>
          <p:cNvSpPr txBox="1"/>
          <p:nvPr/>
        </p:nvSpPr>
        <p:spPr>
          <a:xfrm>
            <a:off x="6852990" y="5149840"/>
            <a:ext cx="843145" cy="492443"/>
          </a:xfrm>
          <a:prstGeom prst="rect">
            <a:avLst/>
          </a:prstGeom>
          <a:noFill/>
        </p:spPr>
        <p:txBody>
          <a:bodyPr wrap="square" rtlCol="0">
            <a:spAutoFit/>
          </a:bodyPr>
          <a:lstStyle/>
          <a:p>
            <a:r>
              <a:rPr lang="de-AT" sz="2600" b="1" dirty="0"/>
              <a:t>PACs</a:t>
            </a:r>
          </a:p>
        </p:txBody>
      </p:sp>
      <p:sp>
        <p:nvSpPr>
          <p:cNvPr id="22" name="Textfeld 21"/>
          <p:cNvSpPr txBox="1"/>
          <p:nvPr/>
        </p:nvSpPr>
        <p:spPr>
          <a:xfrm>
            <a:off x="8426902" y="3605602"/>
            <a:ext cx="843145" cy="492443"/>
          </a:xfrm>
          <a:prstGeom prst="rect">
            <a:avLst/>
          </a:prstGeom>
          <a:noFill/>
        </p:spPr>
        <p:txBody>
          <a:bodyPr wrap="square" rtlCol="0">
            <a:spAutoFit/>
          </a:bodyPr>
          <a:lstStyle/>
          <a:p>
            <a:r>
              <a:rPr lang="de-AT" sz="2600" b="1" dirty="0"/>
              <a:t>NCs</a:t>
            </a:r>
          </a:p>
        </p:txBody>
      </p:sp>
      <p:sp>
        <p:nvSpPr>
          <p:cNvPr id="23" name="Textfeld 22"/>
          <p:cNvSpPr txBox="1"/>
          <p:nvPr/>
        </p:nvSpPr>
        <p:spPr>
          <a:xfrm>
            <a:off x="8667484" y="5036183"/>
            <a:ext cx="843145" cy="492443"/>
          </a:xfrm>
          <a:prstGeom prst="rect">
            <a:avLst/>
          </a:prstGeom>
          <a:noFill/>
        </p:spPr>
        <p:txBody>
          <a:bodyPr wrap="square" rtlCol="0">
            <a:spAutoFit/>
          </a:bodyPr>
          <a:lstStyle/>
          <a:p>
            <a:r>
              <a:rPr lang="de-AT" sz="2600" b="1" dirty="0"/>
              <a:t>MAs</a:t>
            </a:r>
          </a:p>
        </p:txBody>
      </p:sp>
      <p:sp>
        <p:nvSpPr>
          <p:cNvPr id="24" name="Rechteck 23"/>
          <p:cNvSpPr/>
          <p:nvPr/>
        </p:nvSpPr>
        <p:spPr>
          <a:xfrm>
            <a:off x="9723583" y="3336033"/>
            <a:ext cx="2262234" cy="923330"/>
          </a:xfrm>
          <a:prstGeom prst="rect">
            <a:avLst/>
          </a:prstGeom>
        </p:spPr>
        <p:txBody>
          <a:bodyPr wrap="square">
            <a:spAutoFit/>
          </a:bodyPr>
          <a:lstStyle/>
          <a:p>
            <a:r>
              <a:rPr lang="en-GB" b="1" dirty="0"/>
              <a:t>Political support and involvement </a:t>
            </a:r>
            <a:r>
              <a:rPr lang="en-GB" dirty="0"/>
              <a:t>at national level </a:t>
            </a:r>
            <a:endParaRPr lang="de-AT" dirty="0"/>
          </a:p>
        </p:txBody>
      </p:sp>
      <p:sp>
        <p:nvSpPr>
          <p:cNvPr id="25" name="Rechteck 24"/>
          <p:cNvSpPr/>
          <p:nvPr/>
        </p:nvSpPr>
        <p:spPr>
          <a:xfrm>
            <a:off x="510983" y="4131434"/>
            <a:ext cx="4612861" cy="1754326"/>
          </a:xfrm>
          <a:prstGeom prst="rect">
            <a:avLst/>
          </a:prstGeom>
        </p:spPr>
        <p:txBody>
          <a:bodyPr wrap="square">
            <a:spAutoFit/>
          </a:bodyPr>
          <a:lstStyle/>
          <a:p>
            <a:r>
              <a:rPr lang="en-GB" b="1" dirty="0"/>
              <a:t>Organisation</a:t>
            </a:r>
            <a:r>
              <a:rPr lang="en-US" b="1" dirty="0"/>
              <a:t> of 5 thematic meetings/workshops</a:t>
            </a:r>
            <a:endParaRPr lang="en-US" dirty="0"/>
          </a:p>
          <a:p>
            <a:r>
              <a:rPr lang="en-US" dirty="0"/>
              <a:t>within the framework of MA Networks, with PACs, MAs, Programmes, TRIO PCY, EC, DSP – to look for concrete use of the embedding tools to be implemented (calls, labelling, etc.)</a:t>
            </a:r>
            <a:endParaRPr lang="de-AT" dirty="0"/>
          </a:p>
        </p:txBody>
      </p:sp>
      <p:sp>
        <p:nvSpPr>
          <p:cNvPr id="29" name="Freihandform 28"/>
          <p:cNvSpPr/>
          <p:nvPr/>
        </p:nvSpPr>
        <p:spPr>
          <a:xfrm>
            <a:off x="263562" y="4036334"/>
            <a:ext cx="9569508" cy="2677540"/>
          </a:xfrm>
          <a:custGeom>
            <a:avLst/>
            <a:gdLst>
              <a:gd name="connsiteX0" fmla="*/ 252805 w 9569508"/>
              <a:gd name="connsiteY0" fmla="*/ 19299 h 2677540"/>
              <a:gd name="connsiteX1" fmla="*/ 2038574 w 9569508"/>
              <a:gd name="connsiteY1" fmla="*/ 8541 h 2677540"/>
              <a:gd name="connsiteX2" fmla="*/ 2963732 w 9569508"/>
              <a:gd name="connsiteY2" fmla="*/ 19299 h 2677540"/>
              <a:gd name="connsiteX3" fmla="*/ 3426311 w 9569508"/>
              <a:gd name="connsiteY3" fmla="*/ 223694 h 2677540"/>
              <a:gd name="connsiteX4" fmla="*/ 4760259 w 9569508"/>
              <a:gd name="connsiteY4" fmla="*/ 234452 h 2677540"/>
              <a:gd name="connsiteX5" fmla="*/ 6944062 w 9569508"/>
              <a:gd name="connsiteY5" fmla="*/ 180664 h 2677540"/>
              <a:gd name="connsiteX6" fmla="*/ 7385125 w 9569508"/>
              <a:gd name="connsiteY6" fmla="*/ 223694 h 2677540"/>
              <a:gd name="connsiteX7" fmla="*/ 8138160 w 9569508"/>
              <a:gd name="connsiteY7" fmla="*/ 750819 h 2677540"/>
              <a:gd name="connsiteX8" fmla="*/ 8471647 w 9569508"/>
              <a:gd name="connsiteY8" fmla="*/ 664758 h 2677540"/>
              <a:gd name="connsiteX9" fmla="*/ 9256956 w 9569508"/>
              <a:gd name="connsiteY9" fmla="*/ 621727 h 2677540"/>
              <a:gd name="connsiteX10" fmla="*/ 9568927 w 9569508"/>
              <a:gd name="connsiteY10" fmla="*/ 1385520 h 2677540"/>
              <a:gd name="connsiteX11" fmla="*/ 9192410 w 9569508"/>
              <a:gd name="connsiteY11" fmla="*/ 2052494 h 2677540"/>
              <a:gd name="connsiteX12" fmla="*/ 8267252 w 9569508"/>
              <a:gd name="connsiteY12" fmla="*/ 2246132 h 2677540"/>
              <a:gd name="connsiteX13" fmla="*/ 7858462 w 9569508"/>
              <a:gd name="connsiteY13" fmla="*/ 2536588 h 2677540"/>
              <a:gd name="connsiteX14" fmla="*/ 6675120 w 9569508"/>
              <a:gd name="connsiteY14" fmla="*/ 2644165 h 2677540"/>
              <a:gd name="connsiteX15" fmla="*/ 5696174 w 9569508"/>
              <a:gd name="connsiteY15" fmla="*/ 1955675 h 2677540"/>
              <a:gd name="connsiteX16" fmla="*/ 5136777 w 9569508"/>
              <a:gd name="connsiteY16" fmla="*/ 1869614 h 2677540"/>
              <a:gd name="connsiteX17" fmla="*/ 2802367 w 9569508"/>
              <a:gd name="connsiteY17" fmla="*/ 1869614 h 2677540"/>
              <a:gd name="connsiteX18" fmla="*/ 564777 w 9569508"/>
              <a:gd name="connsiteY18" fmla="*/ 1880372 h 2677540"/>
              <a:gd name="connsiteX19" fmla="*/ 59167 w 9569508"/>
              <a:gd name="connsiteY19" fmla="*/ 1536127 h 2677540"/>
              <a:gd name="connsiteX20" fmla="*/ 26894 w 9569508"/>
              <a:gd name="connsiteY20" fmla="*/ 191421 h 2677540"/>
              <a:gd name="connsiteX21" fmla="*/ 252805 w 9569508"/>
              <a:gd name="connsiteY21" fmla="*/ 19299 h 267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569508" h="2677540">
                <a:moveTo>
                  <a:pt x="252805" y="19299"/>
                </a:moveTo>
                <a:cubicBezTo>
                  <a:pt x="588085" y="-11181"/>
                  <a:pt x="1586753" y="8541"/>
                  <a:pt x="2038574" y="8541"/>
                </a:cubicBezTo>
                <a:cubicBezTo>
                  <a:pt x="2490395" y="8541"/>
                  <a:pt x="2732443" y="-16560"/>
                  <a:pt x="2963732" y="19299"/>
                </a:cubicBezTo>
                <a:cubicBezTo>
                  <a:pt x="3195022" y="55158"/>
                  <a:pt x="3126890" y="187835"/>
                  <a:pt x="3426311" y="223694"/>
                </a:cubicBezTo>
                <a:cubicBezTo>
                  <a:pt x="3725732" y="259553"/>
                  <a:pt x="4173967" y="241624"/>
                  <a:pt x="4760259" y="234452"/>
                </a:cubicBezTo>
                <a:cubicBezTo>
                  <a:pt x="5346551" y="227280"/>
                  <a:pt x="6506584" y="182457"/>
                  <a:pt x="6944062" y="180664"/>
                </a:cubicBezTo>
                <a:cubicBezTo>
                  <a:pt x="7381540" y="178871"/>
                  <a:pt x="7186109" y="128668"/>
                  <a:pt x="7385125" y="223694"/>
                </a:cubicBezTo>
                <a:cubicBezTo>
                  <a:pt x="7584141" y="318720"/>
                  <a:pt x="7957073" y="677308"/>
                  <a:pt x="8138160" y="750819"/>
                </a:cubicBezTo>
                <a:cubicBezTo>
                  <a:pt x="8319247" y="824330"/>
                  <a:pt x="8285181" y="686273"/>
                  <a:pt x="8471647" y="664758"/>
                </a:cubicBezTo>
                <a:cubicBezTo>
                  <a:pt x="8658113" y="643243"/>
                  <a:pt x="9074076" y="501600"/>
                  <a:pt x="9256956" y="621727"/>
                </a:cubicBezTo>
                <a:cubicBezTo>
                  <a:pt x="9439836" y="741854"/>
                  <a:pt x="9579685" y="1147059"/>
                  <a:pt x="9568927" y="1385520"/>
                </a:cubicBezTo>
                <a:cubicBezTo>
                  <a:pt x="9558169" y="1623981"/>
                  <a:pt x="9409356" y="1909059"/>
                  <a:pt x="9192410" y="2052494"/>
                </a:cubicBezTo>
                <a:cubicBezTo>
                  <a:pt x="8975464" y="2195929"/>
                  <a:pt x="8489577" y="2165450"/>
                  <a:pt x="8267252" y="2246132"/>
                </a:cubicBezTo>
                <a:cubicBezTo>
                  <a:pt x="8044927" y="2326814"/>
                  <a:pt x="8123817" y="2470249"/>
                  <a:pt x="7858462" y="2536588"/>
                </a:cubicBezTo>
                <a:cubicBezTo>
                  <a:pt x="7593107" y="2602927"/>
                  <a:pt x="7035501" y="2740984"/>
                  <a:pt x="6675120" y="2644165"/>
                </a:cubicBezTo>
                <a:cubicBezTo>
                  <a:pt x="6314739" y="2547346"/>
                  <a:pt x="5952564" y="2084767"/>
                  <a:pt x="5696174" y="1955675"/>
                </a:cubicBezTo>
                <a:cubicBezTo>
                  <a:pt x="5439784" y="1826583"/>
                  <a:pt x="5619078" y="1883958"/>
                  <a:pt x="5136777" y="1869614"/>
                </a:cubicBezTo>
                <a:cubicBezTo>
                  <a:pt x="4654476" y="1855271"/>
                  <a:pt x="2802367" y="1869614"/>
                  <a:pt x="2802367" y="1869614"/>
                </a:cubicBezTo>
                <a:cubicBezTo>
                  <a:pt x="2040367" y="1871407"/>
                  <a:pt x="1021977" y="1935953"/>
                  <a:pt x="564777" y="1880372"/>
                </a:cubicBezTo>
                <a:cubicBezTo>
                  <a:pt x="107577" y="1824791"/>
                  <a:pt x="148814" y="1817619"/>
                  <a:pt x="59167" y="1536127"/>
                </a:cubicBezTo>
                <a:cubicBezTo>
                  <a:pt x="-30480" y="1254635"/>
                  <a:pt x="1793" y="440640"/>
                  <a:pt x="26894" y="191421"/>
                </a:cubicBezTo>
                <a:cubicBezTo>
                  <a:pt x="51995" y="-57798"/>
                  <a:pt x="-82475" y="49779"/>
                  <a:pt x="252805" y="19299"/>
                </a:cubicBezTo>
                <a:close/>
              </a:path>
            </a:pathLst>
          </a:custGeom>
          <a:noFill/>
          <a:ln>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pic>
        <p:nvPicPr>
          <p:cNvPr id="30" name="Grafik 29" descr="Schere Scheren Schneiden · Kostenlose Vektorgrafik auf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30294" flipH="1">
            <a:off x="3782608" y="4005780"/>
            <a:ext cx="918640" cy="507166"/>
          </a:xfrm>
          <a:prstGeom prst="rect">
            <a:avLst/>
          </a:prstGeom>
        </p:spPr>
      </p:pic>
      <p:pic>
        <p:nvPicPr>
          <p:cNvPr id="4" name="Picture 3"/>
          <p:cNvPicPr>
            <a:picLocks noChangeAspect="1"/>
          </p:cNvPicPr>
          <p:nvPr/>
        </p:nvPicPr>
        <p:blipFill>
          <a:blip r:embed="rId4"/>
          <a:stretch>
            <a:fillRect/>
          </a:stretch>
        </p:blipFill>
        <p:spPr>
          <a:xfrm>
            <a:off x="32560" y="2705340"/>
            <a:ext cx="790895" cy="790895"/>
          </a:xfrm>
          <a:prstGeom prst="rect">
            <a:avLst/>
          </a:prstGeom>
        </p:spPr>
      </p:pic>
    </p:spTree>
    <p:extLst>
      <p:ext uri="{BB962C8B-B14F-4D97-AF65-F5344CB8AC3E}">
        <p14:creationId xmlns:p14="http://schemas.microsoft.com/office/powerpoint/2010/main" val="5743032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07988" y="1251585"/>
            <a:ext cx="11784012" cy="1044353"/>
          </a:xfrm>
        </p:spPr>
        <p:txBody>
          <a:bodyPr>
            <a:normAutofit fontScale="90000"/>
          </a:bodyPr>
          <a:lstStyle/>
          <a:p>
            <a:r>
              <a:rPr lang="en-GB" dirty="0"/>
              <a:t>c. Monitoring the Outcomes of the Embedding Process</a:t>
            </a:r>
          </a:p>
        </p:txBody>
      </p:sp>
      <p:sp>
        <p:nvSpPr>
          <p:cNvPr id="30" name="Textfeld 2"/>
          <p:cNvSpPr txBox="1">
            <a:spLocks noChangeArrowheads="1"/>
          </p:cNvSpPr>
          <p:nvPr/>
        </p:nvSpPr>
        <p:spPr bwMode="auto">
          <a:xfrm>
            <a:off x="515346" y="2332043"/>
            <a:ext cx="7784967" cy="1607062"/>
          </a:xfrm>
          <a:prstGeom prst="rect">
            <a:avLst/>
          </a:prstGeom>
          <a:noFill/>
          <a:ln w="9525">
            <a:noFill/>
            <a:miter lim="800000"/>
            <a:headEnd/>
            <a:tailEnd/>
          </a:ln>
        </p:spPr>
        <p:txBody>
          <a:bodyPr rot="0" vert="horz" wrap="square" lIns="91440" tIns="45720" rIns="91440" bIns="45720" anchor="t" anchorCtr="0">
            <a:noAutofit/>
          </a:bodyPr>
          <a:lstStyle/>
          <a:p>
            <a:pPr>
              <a:lnSpc>
                <a:spcPct val="115000"/>
              </a:lnSpc>
              <a:spcAft>
                <a:spcPts val="0"/>
              </a:spcAft>
            </a:pPr>
            <a:r>
              <a:rPr lang="en-GB" sz="1900" b="1" dirty="0">
                <a:effectLst/>
                <a:ea typeface="Calibri" panose="020F0502020204030204" pitchFamily="34" charset="0"/>
                <a:cs typeface="Times New Roman" panose="02020603050405020304" pitchFamily="18" charset="0"/>
              </a:rPr>
              <a:t>Programming Phase</a:t>
            </a:r>
          </a:p>
          <a:p>
            <a:pPr marL="171450" indent="-171450">
              <a:lnSpc>
                <a:spcPct val="115000"/>
              </a:lnSpc>
              <a:buFont typeface="Arial" panose="020B0604020202020204" pitchFamily="34" charset="0"/>
              <a:buChar char="•"/>
            </a:pPr>
            <a:r>
              <a:rPr lang="en-GB" sz="1700" dirty="0"/>
              <a:t>Reporting by EC after screening of OPs regarding the legal requirements</a:t>
            </a:r>
            <a:endParaRPr lang="de-DE" sz="1700" dirty="0"/>
          </a:p>
          <a:p>
            <a:pPr marL="171450" indent="-171450">
              <a:lnSpc>
                <a:spcPct val="115000"/>
              </a:lnSpc>
              <a:spcAft>
                <a:spcPts val="0"/>
              </a:spcAft>
              <a:buFont typeface="Arial" panose="020B0604020202020204" pitchFamily="34" charset="0"/>
              <a:buChar char="•"/>
            </a:pPr>
            <a:r>
              <a:rPr lang="en-GB" sz="1700" dirty="0">
                <a:ea typeface="Calibri" panose="020F0502020204030204" pitchFamily="34" charset="0"/>
                <a:cs typeface="Times New Roman" panose="02020603050405020304" pitchFamily="18" charset="0"/>
              </a:rPr>
              <a:t>Additional input</a:t>
            </a:r>
            <a:r>
              <a:rPr lang="en-GB" sz="1700" dirty="0">
                <a:effectLst/>
                <a:ea typeface="Calibri" panose="020F0502020204030204" pitchFamily="34" charset="0"/>
                <a:cs typeface="Times New Roman" panose="02020603050405020304" pitchFamily="18" charset="0"/>
              </a:rPr>
              <a:t> from EUSDR Policy Evaluation, NCs (Task Force EMB-DR) and managing/programming authorities (MA network meetings)</a:t>
            </a:r>
            <a:endParaRPr lang="de-DE" sz="1700" dirty="0">
              <a:effectLst/>
              <a:ea typeface="Times New Roman" panose="02020603050405020304" pitchFamily="18" charset="0"/>
            </a:endParaRPr>
          </a:p>
        </p:txBody>
      </p:sp>
      <p:sp>
        <p:nvSpPr>
          <p:cNvPr id="31" name="Textfeld 2"/>
          <p:cNvSpPr txBox="1">
            <a:spLocks noChangeArrowheads="1"/>
          </p:cNvSpPr>
          <p:nvPr/>
        </p:nvSpPr>
        <p:spPr bwMode="auto">
          <a:xfrm>
            <a:off x="515345" y="3683265"/>
            <a:ext cx="7308722" cy="1918532"/>
          </a:xfrm>
          <a:prstGeom prst="rect">
            <a:avLst/>
          </a:prstGeom>
          <a:noFill/>
          <a:ln w="9525">
            <a:noFill/>
            <a:miter lim="800000"/>
            <a:headEnd/>
            <a:tailEnd/>
          </a:ln>
        </p:spPr>
        <p:txBody>
          <a:bodyPr rot="0" vert="horz" wrap="square" lIns="91440" tIns="45720" rIns="91440" bIns="45720" anchor="t" anchorCtr="0">
            <a:noAutofit/>
          </a:bodyPr>
          <a:lstStyle/>
          <a:p>
            <a:pPr>
              <a:lnSpc>
                <a:spcPct val="115000"/>
              </a:lnSpc>
              <a:spcAft>
                <a:spcPts val="0"/>
              </a:spcAft>
            </a:pPr>
            <a:r>
              <a:rPr lang="en-GB" sz="1900" b="1" dirty="0">
                <a:effectLst/>
                <a:ea typeface="Calibri" panose="020F0502020204030204" pitchFamily="34" charset="0"/>
                <a:cs typeface="Times New Roman" panose="02020603050405020304" pitchFamily="18" charset="0"/>
              </a:rPr>
              <a:t>Implementation Phase</a:t>
            </a:r>
          </a:p>
          <a:p>
            <a:pPr marL="171450" indent="-171450">
              <a:lnSpc>
                <a:spcPct val="115000"/>
              </a:lnSpc>
              <a:spcAft>
                <a:spcPts val="0"/>
              </a:spcAft>
              <a:buFont typeface="Arial" panose="020B0604020202020204" pitchFamily="34" charset="0"/>
              <a:buChar char="•"/>
            </a:pPr>
            <a:r>
              <a:rPr lang="en-GB" sz="1700" dirty="0">
                <a:ea typeface="Calibri" panose="020F0502020204030204" pitchFamily="34" charset="0"/>
                <a:cs typeface="Times New Roman" panose="02020603050405020304" pitchFamily="18" charset="0"/>
              </a:rPr>
              <a:t>Scanning calls for EUSDR relevance via </a:t>
            </a:r>
            <a:r>
              <a:rPr lang="en-GB" sz="1700" dirty="0">
                <a:ea typeface="Calibri" panose="020F0502020204030204" pitchFamily="34" charset="0"/>
                <a:cs typeface="Times New Roman" panose="02020603050405020304" pitchFamily="18" charset="0"/>
                <a:hlinkClick r:id="rId3"/>
              </a:rPr>
              <a:t>EuroAccess</a:t>
            </a:r>
            <a:endParaRPr lang="en-GB" sz="1700" dirty="0">
              <a:ea typeface="Calibri" panose="020F0502020204030204" pitchFamily="34" charset="0"/>
              <a:cs typeface="Times New Roman" panose="02020603050405020304" pitchFamily="18" charset="0"/>
            </a:endParaRPr>
          </a:p>
          <a:p>
            <a:pPr marL="171450" indent="-171450">
              <a:lnSpc>
                <a:spcPct val="115000"/>
              </a:lnSpc>
              <a:spcAft>
                <a:spcPts val="0"/>
              </a:spcAft>
              <a:buFont typeface="Arial" panose="020B0604020202020204" pitchFamily="34" charset="0"/>
              <a:buChar char="•"/>
            </a:pPr>
            <a:r>
              <a:rPr lang="en-GB" sz="1700" dirty="0">
                <a:ea typeface="Times New Roman" panose="02020603050405020304" pitchFamily="18" charset="0"/>
                <a:cs typeface="Times New Roman" panose="02020603050405020304" pitchFamily="18" charset="0"/>
              </a:rPr>
              <a:t>Monitoring of projects via PAC Reporting Tool</a:t>
            </a:r>
            <a:endParaRPr lang="de-DE" sz="1700" dirty="0">
              <a:ea typeface="Times New Roman" panose="02020603050405020304" pitchFamily="18" charset="0"/>
            </a:endParaRPr>
          </a:p>
          <a:p>
            <a:pPr marL="171450" indent="-171450">
              <a:lnSpc>
                <a:spcPct val="115000"/>
              </a:lnSpc>
              <a:buFont typeface="Arial" panose="020B0604020202020204" pitchFamily="34" charset="0"/>
              <a:buChar char="•"/>
            </a:pPr>
            <a:r>
              <a:rPr lang="de-DE" sz="1700" dirty="0"/>
              <a:t>Monitoring </a:t>
            </a:r>
            <a:r>
              <a:rPr lang="de-DE" sz="1700" dirty="0" err="1"/>
              <a:t>of</a:t>
            </a:r>
            <a:r>
              <a:rPr lang="de-DE" sz="1700" dirty="0"/>
              <a:t> </a:t>
            </a:r>
            <a:r>
              <a:rPr lang="de-DE" sz="1700" dirty="0" err="1"/>
              <a:t>projects</a:t>
            </a:r>
            <a:r>
              <a:rPr lang="de-DE" sz="1700" dirty="0"/>
              <a:t> via </a:t>
            </a:r>
            <a:r>
              <a:rPr lang="de-DE" sz="1700" dirty="0" err="1"/>
              <a:t>managing</a:t>
            </a:r>
            <a:r>
              <a:rPr lang="de-DE" sz="1700" dirty="0"/>
              <a:t>/</a:t>
            </a:r>
            <a:r>
              <a:rPr lang="de-DE" sz="1700" dirty="0" err="1"/>
              <a:t>programming</a:t>
            </a:r>
            <a:r>
              <a:rPr lang="de-DE" sz="1700" dirty="0"/>
              <a:t> </a:t>
            </a:r>
            <a:r>
              <a:rPr lang="de-DE" sz="1700" dirty="0" err="1"/>
              <a:t>authorities</a:t>
            </a:r>
            <a:r>
              <a:rPr lang="de-DE" sz="1700" dirty="0"/>
              <a:t> (e.g., extra </a:t>
            </a:r>
            <a:r>
              <a:rPr lang="de-DE" sz="1700" dirty="0" err="1"/>
              <a:t>points</a:t>
            </a:r>
            <a:r>
              <a:rPr lang="de-DE" sz="1700" dirty="0"/>
              <a:t> </a:t>
            </a:r>
            <a:r>
              <a:rPr lang="de-DE" sz="1700" dirty="0" err="1"/>
              <a:t>for</a:t>
            </a:r>
            <a:r>
              <a:rPr lang="de-DE" sz="1700" dirty="0"/>
              <a:t> </a:t>
            </a:r>
            <a:r>
              <a:rPr lang="de-DE" sz="1700" dirty="0" err="1"/>
              <a:t>project</a:t>
            </a:r>
            <a:r>
              <a:rPr lang="de-DE" sz="1700" dirty="0"/>
              <a:t> </a:t>
            </a:r>
            <a:r>
              <a:rPr lang="de-DE" sz="1700" dirty="0" err="1"/>
              <a:t>proposals</a:t>
            </a:r>
            <a:r>
              <a:rPr lang="de-DE" sz="1700" dirty="0"/>
              <a:t> </a:t>
            </a:r>
            <a:r>
              <a:rPr lang="de-DE" sz="1700" dirty="0" err="1"/>
              <a:t>with</a:t>
            </a:r>
            <a:r>
              <a:rPr lang="de-DE" sz="1700" dirty="0"/>
              <a:t> MRS </a:t>
            </a:r>
            <a:r>
              <a:rPr lang="de-DE" sz="1700" dirty="0" err="1"/>
              <a:t>relevance</a:t>
            </a:r>
            <a:r>
              <a:rPr lang="de-DE" sz="1700" dirty="0"/>
              <a:t> </a:t>
            </a:r>
            <a:r>
              <a:rPr lang="de-DE" sz="1700" dirty="0" err="1"/>
              <a:t>or</a:t>
            </a:r>
            <a:r>
              <a:rPr lang="de-DE" sz="1700" dirty="0"/>
              <a:t> </a:t>
            </a:r>
            <a:r>
              <a:rPr lang="de-DE" sz="1700" dirty="0" err="1"/>
              <a:t>labelling</a:t>
            </a:r>
            <a:r>
              <a:rPr lang="de-DE" sz="1700" dirty="0"/>
              <a:t> </a:t>
            </a:r>
            <a:r>
              <a:rPr lang="de-DE" sz="1700" dirty="0" err="1"/>
              <a:t>of</a:t>
            </a:r>
            <a:r>
              <a:rPr lang="de-DE" sz="1700" dirty="0"/>
              <a:t> </a:t>
            </a:r>
            <a:r>
              <a:rPr lang="de-DE" sz="1700" dirty="0" err="1"/>
              <a:t>projects</a:t>
            </a:r>
            <a:r>
              <a:rPr lang="de-DE" sz="1700" dirty="0"/>
              <a:t>)</a:t>
            </a:r>
          </a:p>
          <a:p>
            <a:pPr marL="171450" indent="-171450">
              <a:lnSpc>
                <a:spcPct val="115000"/>
              </a:lnSpc>
              <a:buFont typeface="Arial" panose="020B0604020202020204" pitchFamily="34" charset="0"/>
              <a:buChar char="•"/>
            </a:pPr>
            <a:r>
              <a:rPr lang="en-GB" sz="1700" dirty="0">
                <a:effectLst/>
                <a:ea typeface="Calibri" panose="020F0502020204030204" pitchFamily="34" charset="0"/>
                <a:cs typeface="Times New Roman" panose="02020603050405020304" pitchFamily="18" charset="0"/>
              </a:rPr>
              <a:t>Keeping track of programme evaluations</a:t>
            </a:r>
            <a:endParaRPr lang="de-DE" sz="1700" dirty="0">
              <a:effectLst/>
              <a:ea typeface="Times New Roman" panose="02020603050405020304" pitchFamily="18" charset="0"/>
            </a:endParaRPr>
          </a:p>
        </p:txBody>
      </p:sp>
      <p:grpSp>
        <p:nvGrpSpPr>
          <p:cNvPr id="34" name="Gruppieren 33"/>
          <p:cNvGrpSpPr/>
          <p:nvPr/>
        </p:nvGrpSpPr>
        <p:grpSpPr>
          <a:xfrm>
            <a:off x="8300587" y="2135534"/>
            <a:ext cx="3641375" cy="3261608"/>
            <a:chOff x="8308994" y="1599008"/>
            <a:chExt cx="3641375" cy="3261608"/>
          </a:xfrm>
        </p:grpSpPr>
        <p:grpSp>
          <p:nvGrpSpPr>
            <p:cNvPr id="35" name="Gruppieren 34"/>
            <p:cNvGrpSpPr/>
            <p:nvPr/>
          </p:nvGrpSpPr>
          <p:grpSpPr>
            <a:xfrm>
              <a:off x="8619917" y="1599008"/>
              <a:ext cx="2610611" cy="2893168"/>
              <a:chOff x="1022143" y="2878773"/>
              <a:chExt cx="2430846" cy="2667019"/>
            </a:xfrm>
          </p:grpSpPr>
          <p:sp>
            <p:nvSpPr>
              <p:cNvPr id="42" name="Ellipse 41"/>
              <p:cNvSpPr/>
              <p:nvPr/>
            </p:nvSpPr>
            <p:spPr>
              <a:xfrm>
                <a:off x="1022143" y="3203318"/>
                <a:ext cx="2430846" cy="2342474"/>
              </a:xfrm>
              <a:prstGeom prst="ellipse">
                <a:avLst/>
              </a:prstGeom>
              <a:ln/>
            </p:spPr>
            <p:style>
              <a:lnRef idx="2">
                <a:schemeClr val="accent3"/>
              </a:lnRef>
              <a:fillRef idx="1">
                <a:schemeClr val="lt1"/>
              </a:fillRef>
              <a:effectRef idx="0">
                <a:schemeClr val="accent3"/>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solidFill>
                    <a:schemeClr val="tx1">
                      <a:lumMod val="50000"/>
                      <a:lumOff val="50000"/>
                    </a:schemeClr>
                  </a:solidFill>
                </a:endParaRPr>
              </a:p>
            </p:txBody>
          </p:sp>
          <p:pic>
            <p:nvPicPr>
              <p:cNvPr id="43" name="Grafik 4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43670" y="2878773"/>
                <a:ext cx="860291" cy="860130"/>
              </a:xfrm>
              <a:prstGeom prst="rect">
                <a:avLst/>
              </a:prstGeom>
              <a:solidFill>
                <a:schemeClr val="bg1"/>
              </a:solidFill>
              <a:ln>
                <a:noFill/>
              </a:ln>
            </p:spPr>
          </p:pic>
        </p:grpSp>
        <p:sp>
          <p:nvSpPr>
            <p:cNvPr id="36" name="Textfeld 2"/>
            <p:cNvSpPr txBox="1">
              <a:spLocks noChangeArrowheads="1"/>
            </p:cNvSpPr>
            <p:nvPr/>
          </p:nvSpPr>
          <p:spPr bwMode="auto">
            <a:xfrm>
              <a:off x="9089896" y="2535881"/>
              <a:ext cx="1728019" cy="1323439"/>
            </a:xfrm>
            <a:prstGeom prst="rect">
              <a:avLst/>
            </a:prstGeom>
            <a:noFill/>
            <a:ln w="9525">
              <a:noFill/>
              <a:miter lim="800000"/>
              <a:headEnd/>
              <a:tailEnd/>
            </a:ln>
          </p:spPr>
          <p:txBody>
            <a:bodyPr rot="0" vert="horz" wrap="square" lIns="91440" tIns="45720" rIns="91440" bIns="45720" anchor="t" anchorCtr="0">
              <a:spAutoFit/>
            </a:bodyPr>
            <a:lstStyle/>
            <a:p>
              <a:pPr algn="ctr">
                <a:spcAft>
                  <a:spcPts val="0"/>
                </a:spcAft>
              </a:pPr>
              <a:r>
                <a:rPr lang="en-GB" sz="2000" b="1" dirty="0">
                  <a:solidFill>
                    <a:schemeClr val="accent3"/>
                  </a:solidFill>
                  <a:latin typeface="+mj-lt"/>
                  <a:ea typeface="Calibri" panose="020F0502020204030204" pitchFamily="34" charset="0"/>
                  <a:cs typeface="Arial" panose="020B0604020202020204" pitchFamily="34" charset="0"/>
                </a:rPr>
                <a:t>Potential steps and  i</a:t>
              </a:r>
              <a:r>
                <a:rPr lang="en-GB" sz="2000" b="1" dirty="0">
                  <a:solidFill>
                    <a:schemeClr val="accent3"/>
                  </a:solidFill>
                  <a:effectLst/>
                  <a:latin typeface="+mj-lt"/>
                  <a:ea typeface="Calibri" panose="020F0502020204030204" pitchFamily="34" charset="0"/>
                  <a:cs typeface="Arial" panose="020B0604020202020204" pitchFamily="34" charset="0"/>
                </a:rPr>
                <a:t>nformation sources</a:t>
              </a:r>
            </a:p>
          </p:txBody>
        </p:sp>
        <p:pic>
          <p:nvPicPr>
            <p:cNvPr id="37" name="Grafik 36"/>
            <p:cNvPicPr/>
            <p:nvPr/>
          </p:nvPicPr>
          <p:blipFill>
            <a:blip r:embed="rId5">
              <a:biLevel thresh="75000"/>
              <a:extLst/>
            </a:blip>
            <a:stretch>
              <a:fillRect/>
            </a:stretch>
          </p:blipFill>
          <p:spPr>
            <a:xfrm>
              <a:off x="8337296" y="3561968"/>
              <a:ext cx="1118605" cy="1103770"/>
            </a:xfrm>
            <a:prstGeom prst="rect">
              <a:avLst/>
            </a:prstGeom>
          </p:spPr>
        </p:pic>
        <p:pic>
          <p:nvPicPr>
            <p:cNvPr id="38" name="Grafik 37" descr="C:\Users\helene.schabasser\Downloads\team.png"/>
            <p:cNvPicPr/>
            <p:nvPr/>
          </p:nvPicPr>
          <p:blipFill>
            <a:blip r:embed="rId6">
              <a:extLst>
                <a:ext uri="{28A0092B-C50C-407E-A947-70E740481C1C}">
                  <a14:useLocalDpi xmlns:a14="http://schemas.microsoft.com/office/drawing/2010/main" val="0"/>
                </a:ext>
              </a:extLst>
            </a:blip>
            <a:srcRect/>
            <a:stretch>
              <a:fillRect/>
            </a:stretch>
          </p:blipFill>
          <p:spPr bwMode="auto">
            <a:xfrm>
              <a:off x="10817508" y="2458018"/>
              <a:ext cx="1132861" cy="1132861"/>
            </a:xfrm>
            <a:prstGeom prst="rect">
              <a:avLst/>
            </a:prstGeom>
            <a:solidFill>
              <a:schemeClr val="bg1"/>
            </a:solidFill>
            <a:ln>
              <a:noFill/>
            </a:ln>
          </p:spPr>
        </p:pic>
        <p:sp>
          <p:nvSpPr>
            <p:cNvPr id="39" name="Textfeld 2"/>
            <p:cNvSpPr txBox="1">
              <a:spLocks noChangeArrowheads="1"/>
            </p:cNvSpPr>
            <p:nvPr/>
          </p:nvSpPr>
          <p:spPr bwMode="auto">
            <a:xfrm rot="20651939">
              <a:off x="9934484" y="3978257"/>
              <a:ext cx="793423" cy="593250"/>
            </a:xfrm>
            <a:prstGeom prst="rect">
              <a:avLst/>
            </a:prstGeom>
            <a:solidFill>
              <a:schemeClr val="bg1"/>
            </a:solidFill>
            <a:ln w="9525">
              <a:noFill/>
              <a:miter lim="800000"/>
              <a:headEnd/>
              <a:tailEnd/>
            </a:ln>
          </p:spPr>
          <p:txBody>
            <a:bodyPr rot="0" vert="horz" wrap="square" lIns="91440" tIns="45720" rIns="91440" bIns="45720" anchor="ctr" anchorCtr="0">
              <a:noAutofit/>
            </a:bodyPr>
            <a:lstStyle/>
            <a:p>
              <a:pPr>
                <a:lnSpc>
                  <a:spcPct val="106000"/>
                </a:lnSpc>
                <a:spcAft>
                  <a:spcPts val="800"/>
                </a:spcAft>
              </a:pPr>
              <a:r>
                <a:rPr lang="de-AT" sz="1500" b="1" dirty="0">
                  <a:effectLst/>
                  <a:latin typeface="Calibri" panose="020F0502020204030204" pitchFamily="34" charset="0"/>
                  <a:ea typeface="Times New Roman" panose="02020603050405020304" pitchFamily="18" charset="0"/>
                  <a:cs typeface="Times New Roman" panose="02020603050405020304" pitchFamily="18" charset="0"/>
                </a:rPr>
                <a:t>EUSDR</a:t>
              </a:r>
              <a:endParaRPr lang="de-DE" sz="1500" dirty="0">
                <a:effectLst/>
                <a:latin typeface="Times New Roman" panose="02020603050405020304" pitchFamily="18" charset="0"/>
                <a:ea typeface="Times New Roman" panose="02020603050405020304" pitchFamily="18" charset="0"/>
              </a:endParaRPr>
            </a:p>
          </p:txBody>
        </p:sp>
        <p:pic>
          <p:nvPicPr>
            <p:cNvPr id="40" name="Grafik 3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663108">
              <a:off x="9840795" y="3692919"/>
              <a:ext cx="1167696" cy="1167697"/>
            </a:xfrm>
            <a:prstGeom prst="rect">
              <a:avLst/>
            </a:prstGeom>
          </p:spPr>
        </p:pic>
        <p:pic>
          <p:nvPicPr>
            <p:cNvPr id="41" name="Grafik 40" descr="\\WHOFILE204.holding.lokal\CTXPrfFolderRedirect$\helene.schabasser\Downloads\planing.png"/>
            <p:cNvPicPr/>
            <p:nvPr/>
          </p:nvPicPr>
          <p:blipFill>
            <a:blip r:embed="rId8">
              <a:extLst>
                <a:ext uri="{28A0092B-C50C-407E-A947-70E740481C1C}">
                  <a14:useLocalDpi xmlns:a14="http://schemas.microsoft.com/office/drawing/2010/main" val="0"/>
                </a:ext>
              </a:extLst>
            </a:blip>
            <a:srcRect/>
            <a:stretch>
              <a:fillRect/>
            </a:stretch>
          </p:blipFill>
          <p:spPr bwMode="auto">
            <a:xfrm>
              <a:off x="8308994" y="2279760"/>
              <a:ext cx="875665" cy="875030"/>
            </a:xfrm>
            <a:prstGeom prst="rect">
              <a:avLst/>
            </a:prstGeom>
            <a:solidFill>
              <a:schemeClr val="bg1"/>
            </a:solidFill>
            <a:ln>
              <a:noFill/>
            </a:ln>
          </p:spPr>
        </p:pic>
      </p:grpSp>
      <p:sp>
        <p:nvSpPr>
          <p:cNvPr id="44" name="Rechteck 43"/>
          <p:cNvSpPr/>
          <p:nvPr/>
        </p:nvSpPr>
        <p:spPr>
          <a:xfrm>
            <a:off x="4859383" y="5626925"/>
            <a:ext cx="7082578" cy="1078675"/>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a:extLst>
              <a:ext uri="{FF2B5EF4-FFF2-40B4-BE49-F238E27FC236}">
                <a16:creationId xmlns:a16="http://schemas.microsoft.com/office/drawing/2014/main" id="{791D5535-3546-A345-B5FF-56F834DA64EA}"/>
              </a:ext>
            </a:extLst>
          </p:cNvPr>
          <p:cNvSpPr/>
          <p:nvPr/>
        </p:nvSpPr>
        <p:spPr>
          <a:xfrm>
            <a:off x="5003073" y="5652325"/>
            <a:ext cx="2970482" cy="1015663"/>
          </a:xfrm>
          <a:prstGeom prst="rect">
            <a:avLst/>
          </a:prstGeom>
        </p:spPr>
        <p:txBody>
          <a:bodyPr wrap="square">
            <a:spAutoFit/>
          </a:bodyPr>
          <a:lstStyle/>
          <a:p>
            <a:pPr algn="ctr"/>
            <a:r>
              <a:rPr lang="en-US" sz="1500" b="1" dirty="0">
                <a:latin typeface="Arial" panose="020B0604020202020204" pitchFamily="34" charset="0"/>
                <a:ea typeface="Verdana" panose="020B0604030504040204" pitchFamily="34" charset="0"/>
                <a:cs typeface="Arial" panose="020B0604020202020204" pitchFamily="34" charset="0"/>
              </a:rPr>
              <a:t>The consolidated paper from 10/2021</a:t>
            </a:r>
            <a:r>
              <a:rPr lang="en-GB" sz="1500" b="1" dirty="0">
                <a:latin typeface="Arial" panose="020B0604020202020204" pitchFamily="34" charset="0"/>
                <a:ea typeface="Verdana" panose="020B0604030504040204" pitchFamily="34" charset="0"/>
                <a:cs typeface="Arial" panose="020B0604020202020204" pitchFamily="34" charset="0"/>
              </a:rPr>
              <a:t> was shared with the EUSDR core stakeholders and is available on the </a:t>
            </a:r>
            <a:r>
              <a:rPr lang="en-GB" sz="1500" b="1" dirty="0">
                <a:latin typeface="Arial" panose="020B0604020202020204" pitchFamily="34" charset="0"/>
                <a:ea typeface="Verdana" panose="020B0604030504040204" pitchFamily="34" charset="0"/>
                <a:cs typeface="Arial" panose="020B0604020202020204" pitchFamily="34" charset="0"/>
                <a:hlinkClick r:id="rId9"/>
              </a:rPr>
              <a:t>website</a:t>
            </a:r>
            <a:r>
              <a:rPr lang="en-GB" sz="1500" b="1" dirty="0">
                <a:latin typeface="Arial" panose="020B0604020202020204" pitchFamily="34" charset="0"/>
                <a:ea typeface="Verdana" panose="020B0604030504040204" pitchFamily="34" charset="0"/>
                <a:cs typeface="Arial" panose="020B0604020202020204" pitchFamily="34" charset="0"/>
              </a:rPr>
              <a:t>.</a:t>
            </a:r>
          </a:p>
        </p:txBody>
      </p:sp>
      <p:sp>
        <p:nvSpPr>
          <p:cNvPr id="46" name="Rechteck 45">
            <a:extLst>
              <a:ext uri="{FF2B5EF4-FFF2-40B4-BE49-F238E27FC236}">
                <a16:creationId xmlns:a16="http://schemas.microsoft.com/office/drawing/2014/main" id="{791D5535-3546-A345-B5FF-56F834DA64EA}"/>
              </a:ext>
            </a:extLst>
          </p:cNvPr>
          <p:cNvSpPr/>
          <p:nvPr/>
        </p:nvSpPr>
        <p:spPr>
          <a:xfrm>
            <a:off x="10016649" y="5681668"/>
            <a:ext cx="1917725" cy="1015663"/>
          </a:xfrm>
          <a:prstGeom prst="rect">
            <a:avLst/>
          </a:prstGeom>
        </p:spPr>
        <p:txBody>
          <a:bodyPr wrap="square">
            <a:spAutoFit/>
          </a:bodyPr>
          <a:lstStyle/>
          <a:p>
            <a:pPr algn="ctr"/>
            <a:r>
              <a:rPr lang="de-DE" sz="1500" b="1" dirty="0">
                <a:latin typeface="Arial" panose="020B0604020202020204" pitchFamily="34" charset="0"/>
                <a:ea typeface="Verdana" panose="020B0604030504040204" pitchFamily="34" charset="0"/>
                <a:cs typeface="Arial" panose="020B0604020202020204" pitchFamily="34" charset="0"/>
              </a:rPr>
              <a:t>Further </a:t>
            </a:r>
            <a:r>
              <a:rPr lang="de-DE" sz="1500" b="1" dirty="0" err="1">
                <a:latin typeface="Arial" panose="020B0604020202020204" pitchFamily="34" charset="0"/>
                <a:ea typeface="Verdana" panose="020B0604030504040204" pitchFamily="34" charset="0"/>
                <a:cs typeface="Arial" panose="020B0604020202020204" pitchFamily="34" charset="0"/>
              </a:rPr>
              <a:t>discussion</a:t>
            </a:r>
            <a:r>
              <a:rPr lang="de-DE" sz="1500" b="1" dirty="0">
                <a:latin typeface="Arial" panose="020B0604020202020204" pitchFamily="34" charset="0"/>
                <a:ea typeface="Verdana" panose="020B0604030504040204" pitchFamily="34" charset="0"/>
                <a:cs typeface="Arial" panose="020B0604020202020204" pitchFamily="34" charset="0"/>
              </a:rPr>
              <a:t> </a:t>
            </a:r>
            <a:r>
              <a:rPr lang="de-DE" sz="1500" b="1" dirty="0" err="1">
                <a:latin typeface="Arial" panose="020B0604020202020204" pitchFamily="34" charset="0"/>
                <a:ea typeface="Verdana" panose="020B0604030504040204" pitchFamily="34" charset="0"/>
                <a:cs typeface="Arial" panose="020B0604020202020204" pitchFamily="34" charset="0"/>
              </a:rPr>
              <a:t>with</a:t>
            </a:r>
            <a:r>
              <a:rPr lang="de-DE" sz="1500" b="1" dirty="0">
                <a:latin typeface="Arial" panose="020B0604020202020204" pitchFamily="34" charset="0"/>
                <a:ea typeface="Verdana" panose="020B0604030504040204" pitchFamily="34" charset="0"/>
                <a:cs typeface="Arial" panose="020B0604020202020204" pitchFamily="34" charset="0"/>
              </a:rPr>
              <a:t> </a:t>
            </a:r>
            <a:r>
              <a:rPr lang="de-DE" sz="1500" b="1" dirty="0" err="1">
                <a:latin typeface="Arial" panose="020B0604020202020204" pitchFamily="34" charset="0"/>
                <a:ea typeface="Verdana" panose="020B0604030504040204" pitchFamily="34" charset="0"/>
                <a:cs typeface="Arial" panose="020B0604020202020204" pitchFamily="34" charset="0"/>
              </a:rPr>
              <a:t>involved</a:t>
            </a:r>
            <a:r>
              <a:rPr lang="de-DE" sz="1500" b="1" dirty="0">
                <a:latin typeface="Arial" panose="020B0604020202020204" pitchFamily="34" charset="0"/>
                <a:ea typeface="Verdana" panose="020B0604030504040204" pitchFamily="34" charset="0"/>
                <a:cs typeface="Arial" panose="020B0604020202020204" pitchFamily="34" charset="0"/>
              </a:rPr>
              <a:t> </a:t>
            </a:r>
            <a:r>
              <a:rPr lang="de-DE" sz="1500" b="1" dirty="0" err="1">
                <a:latin typeface="Arial" panose="020B0604020202020204" pitchFamily="34" charset="0"/>
                <a:ea typeface="Verdana" panose="020B0604030504040204" pitchFamily="34" charset="0"/>
                <a:cs typeface="Arial" panose="020B0604020202020204" pitchFamily="34" charset="0"/>
              </a:rPr>
              <a:t>stakehoders</a:t>
            </a:r>
            <a:r>
              <a:rPr lang="de-DE" sz="1500" b="1" dirty="0">
                <a:latin typeface="Arial" panose="020B0604020202020204" pitchFamily="34" charset="0"/>
                <a:ea typeface="Verdana" panose="020B0604030504040204" pitchFamily="34" charset="0"/>
                <a:cs typeface="Arial" panose="020B0604020202020204" pitchFamily="34" charset="0"/>
              </a:rPr>
              <a:t> </a:t>
            </a:r>
            <a:r>
              <a:rPr lang="de-DE" sz="1500" b="1" dirty="0" err="1">
                <a:latin typeface="Arial" panose="020B0604020202020204" pitchFamily="34" charset="0"/>
                <a:ea typeface="Verdana" panose="020B0604030504040204" pitchFamily="34" charset="0"/>
                <a:cs typeface="Arial" panose="020B0604020202020204" pitchFamily="34" charset="0"/>
              </a:rPr>
              <a:t>is</a:t>
            </a:r>
            <a:r>
              <a:rPr lang="de-DE" sz="1500" b="1" dirty="0">
                <a:latin typeface="Arial" panose="020B0604020202020204" pitchFamily="34" charset="0"/>
                <a:ea typeface="Verdana" panose="020B0604030504040204" pitchFamily="34" charset="0"/>
                <a:cs typeface="Arial" panose="020B0604020202020204" pitchFamily="34" charset="0"/>
              </a:rPr>
              <a:t> </a:t>
            </a:r>
            <a:r>
              <a:rPr lang="de-DE" sz="1500" b="1" dirty="0" err="1">
                <a:latin typeface="Arial" panose="020B0604020202020204" pitchFamily="34" charset="0"/>
                <a:ea typeface="Verdana" panose="020B0604030504040204" pitchFamily="34" charset="0"/>
                <a:cs typeface="Arial" panose="020B0604020202020204" pitchFamily="34" charset="0"/>
              </a:rPr>
              <a:t>necessary</a:t>
            </a:r>
            <a:r>
              <a:rPr lang="de-DE" sz="1500" b="1" dirty="0">
                <a:latin typeface="Arial" panose="020B0604020202020204" pitchFamily="34" charset="0"/>
                <a:ea typeface="Verdana" panose="020B0604030504040204" pitchFamily="34" charset="0"/>
                <a:cs typeface="Arial" panose="020B0604020202020204" pitchFamily="34" charset="0"/>
              </a:rPr>
              <a:t>!</a:t>
            </a:r>
            <a:endParaRPr lang="de-DE" sz="1500" b="1" dirty="0">
              <a:latin typeface="Arial" panose="020B0604020202020204" pitchFamily="34" charset="0"/>
              <a:cs typeface="Arial" panose="020B0604020202020204" pitchFamily="34" charset="0"/>
            </a:endParaRPr>
          </a:p>
        </p:txBody>
      </p:sp>
      <p:sp>
        <p:nvSpPr>
          <p:cNvPr id="47" name="Rechteck 46">
            <a:extLst>
              <a:ext uri="{FF2B5EF4-FFF2-40B4-BE49-F238E27FC236}">
                <a16:creationId xmlns:a16="http://schemas.microsoft.com/office/drawing/2014/main" id="{791D5535-3546-A345-B5FF-56F834DA64EA}"/>
              </a:ext>
            </a:extLst>
          </p:cNvPr>
          <p:cNvSpPr/>
          <p:nvPr/>
        </p:nvSpPr>
        <p:spPr>
          <a:xfrm>
            <a:off x="8059521" y="5663943"/>
            <a:ext cx="1790374" cy="1015663"/>
          </a:xfrm>
          <a:prstGeom prst="rect">
            <a:avLst/>
          </a:prstGeom>
        </p:spPr>
        <p:txBody>
          <a:bodyPr wrap="square">
            <a:spAutoFit/>
          </a:bodyPr>
          <a:lstStyle/>
          <a:p>
            <a:pPr algn="ctr"/>
            <a:r>
              <a:rPr lang="de-DE" sz="1500" b="1" dirty="0" err="1">
                <a:latin typeface="Arial" panose="020B0604020202020204" pitchFamily="34" charset="0"/>
                <a:ea typeface="Verdana" panose="020B0604030504040204" pitchFamily="34" charset="0"/>
                <a:cs typeface="Arial" panose="020B0604020202020204" pitchFamily="34" charset="0"/>
              </a:rPr>
              <a:t>Taken</a:t>
            </a:r>
            <a:r>
              <a:rPr lang="de-DE" sz="1500" b="1" dirty="0">
                <a:latin typeface="Arial" panose="020B0604020202020204" pitchFamily="34" charset="0"/>
                <a:ea typeface="Verdana" panose="020B0604030504040204" pitchFamily="34" charset="0"/>
                <a:cs typeface="Arial" panose="020B0604020202020204" pitchFamily="34" charset="0"/>
              </a:rPr>
              <a:t> </a:t>
            </a:r>
            <a:r>
              <a:rPr lang="de-DE" sz="1500" b="1" dirty="0" err="1">
                <a:latin typeface="Arial" panose="020B0604020202020204" pitchFamily="34" charset="0"/>
                <a:ea typeface="Verdana" panose="020B0604030504040204" pitchFamily="34" charset="0"/>
                <a:cs typeface="Arial" panose="020B0604020202020204" pitchFamily="34" charset="0"/>
              </a:rPr>
              <a:t>up</a:t>
            </a:r>
            <a:r>
              <a:rPr lang="de-DE" sz="1500" b="1" dirty="0">
                <a:latin typeface="Arial" panose="020B0604020202020204" pitchFamily="34" charset="0"/>
                <a:ea typeface="Verdana" panose="020B0604030504040204" pitchFamily="34" charset="0"/>
                <a:cs typeface="Arial" panose="020B0604020202020204" pitchFamily="34" charset="0"/>
              </a:rPr>
              <a:t> </a:t>
            </a:r>
            <a:r>
              <a:rPr lang="de-DE" sz="1500" b="1" dirty="0" err="1">
                <a:latin typeface="Arial" panose="020B0604020202020204" pitchFamily="34" charset="0"/>
                <a:ea typeface="Verdana" panose="020B0604030504040204" pitchFamily="34" charset="0"/>
                <a:cs typeface="Arial" panose="020B0604020202020204" pitchFamily="34" charset="0"/>
              </a:rPr>
              <a:t>by</a:t>
            </a:r>
            <a:r>
              <a:rPr lang="de-DE" sz="1500" b="1" dirty="0">
                <a:latin typeface="Arial" panose="020B0604020202020204" pitchFamily="34" charset="0"/>
                <a:ea typeface="Verdana" panose="020B0604030504040204" pitchFamily="34" charset="0"/>
                <a:cs typeface="Arial" panose="020B0604020202020204" pitchFamily="34" charset="0"/>
              </a:rPr>
              <a:t> </a:t>
            </a:r>
            <a:r>
              <a:rPr lang="de-DE" sz="1500" b="1" dirty="0" err="1">
                <a:latin typeface="Arial" panose="020B0604020202020204" pitchFamily="34" charset="0"/>
                <a:ea typeface="Verdana" panose="020B0604030504040204" pitchFamily="34" charset="0"/>
                <a:cs typeface="Arial" panose="020B0604020202020204" pitchFamily="34" charset="0"/>
              </a:rPr>
              <a:t>the</a:t>
            </a:r>
            <a:r>
              <a:rPr lang="de-DE" sz="1500" b="1" dirty="0">
                <a:latin typeface="Arial" panose="020B0604020202020204" pitchFamily="34" charset="0"/>
                <a:ea typeface="Verdana" panose="020B0604030504040204" pitchFamily="34" charset="0"/>
                <a:cs typeface="Arial" panose="020B0604020202020204" pitchFamily="34" charset="0"/>
              </a:rPr>
              <a:t> </a:t>
            </a:r>
            <a:br>
              <a:rPr lang="de-DE" sz="1500" b="1" dirty="0">
                <a:latin typeface="Arial" panose="020B0604020202020204" pitchFamily="34" charset="0"/>
                <a:ea typeface="Verdana" panose="020B0604030504040204" pitchFamily="34" charset="0"/>
                <a:cs typeface="Arial" panose="020B0604020202020204" pitchFamily="34" charset="0"/>
              </a:rPr>
            </a:br>
            <a:r>
              <a:rPr lang="de-DE" sz="1500" b="1" dirty="0">
                <a:latin typeface="Arial" panose="020B0604020202020204" pitchFamily="34" charset="0"/>
                <a:ea typeface="Verdana" panose="020B0604030504040204" pitchFamily="34" charset="0"/>
                <a:cs typeface="Arial" panose="020B0604020202020204" pitchFamily="34" charset="0"/>
              </a:rPr>
              <a:t>UA PCY in </a:t>
            </a:r>
            <a:r>
              <a:rPr lang="de-DE" sz="1500" b="1" dirty="0" err="1">
                <a:latin typeface="Arial" panose="020B0604020202020204" pitchFamily="34" charset="0"/>
                <a:ea typeface="Verdana" panose="020B0604030504040204" pitchFamily="34" charset="0"/>
                <a:cs typeface="Arial" panose="020B0604020202020204" pitchFamily="34" charset="0"/>
              </a:rPr>
              <a:t>their</a:t>
            </a:r>
            <a:r>
              <a:rPr lang="de-DE" sz="1500" b="1" dirty="0">
                <a:latin typeface="Arial" panose="020B0604020202020204" pitchFamily="34" charset="0"/>
                <a:ea typeface="Verdana" panose="020B0604030504040204" pitchFamily="34" charset="0"/>
                <a:cs typeface="Arial" panose="020B0604020202020204" pitchFamily="34" charset="0"/>
              </a:rPr>
              <a:t> </a:t>
            </a:r>
            <a:r>
              <a:rPr lang="de-DE" sz="1500" b="1" dirty="0" err="1">
                <a:latin typeface="Arial" panose="020B0604020202020204" pitchFamily="34" charset="0"/>
                <a:ea typeface="Verdana" panose="020B0604030504040204" pitchFamily="34" charset="0"/>
                <a:cs typeface="Arial" panose="020B0604020202020204" pitchFamily="34" charset="0"/>
              </a:rPr>
              <a:t>Guidance</a:t>
            </a:r>
            <a:r>
              <a:rPr lang="de-DE" sz="1500" b="1" dirty="0">
                <a:latin typeface="Arial" panose="020B0604020202020204" pitchFamily="34" charset="0"/>
                <a:ea typeface="Verdana" panose="020B0604030504040204" pitchFamily="34" charset="0"/>
                <a:cs typeface="Arial" panose="020B0604020202020204" pitchFamily="34" charset="0"/>
              </a:rPr>
              <a:t> Paper </a:t>
            </a:r>
            <a:br>
              <a:rPr lang="de-DE" sz="1500" b="1" dirty="0">
                <a:latin typeface="Arial" panose="020B0604020202020204" pitchFamily="34" charset="0"/>
                <a:ea typeface="Verdana" panose="020B0604030504040204" pitchFamily="34" charset="0"/>
                <a:cs typeface="Arial" panose="020B0604020202020204" pitchFamily="34" charset="0"/>
              </a:rPr>
            </a:br>
            <a:r>
              <a:rPr lang="de-DE" sz="1500" b="1" dirty="0" err="1">
                <a:latin typeface="Arial" panose="020B0604020202020204" pitchFamily="34" charset="0"/>
                <a:ea typeface="Verdana" panose="020B0604030504040204" pitchFamily="34" charset="0"/>
                <a:cs typeface="Arial" panose="020B0604020202020204" pitchFamily="34" charset="0"/>
              </a:rPr>
              <a:t>for</a:t>
            </a:r>
            <a:r>
              <a:rPr lang="de-DE" sz="1500" b="1" dirty="0">
                <a:latin typeface="Arial" panose="020B0604020202020204" pitchFamily="34" charset="0"/>
                <a:ea typeface="Verdana" panose="020B0604030504040204" pitchFamily="34" charset="0"/>
                <a:cs typeface="Arial" panose="020B0604020202020204" pitchFamily="34" charset="0"/>
              </a:rPr>
              <a:t> Embedding.</a:t>
            </a:r>
            <a:endParaRPr lang="de-DE" sz="15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8848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c. Monitoring</a:t>
            </a:r>
          </a:p>
        </p:txBody>
      </p:sp>
      <p:pic>
        <p:nvPicPr>
          <p:cNvPr id="9" name="Grafik 8"/>
          <p:cNvPicPr>
            <a:picLocks noChangeAspect="1"/>
          </p:cNvPicPr>
          <p:nvPr/>
        </p:nvPicPr>
        <p:blipFill>
          <a:blip r:embed="rId3"/>
          <a:stretch>
            <a:fillRect/>
          </a:stretch>
        </p:blipFill>
        <p:spPr>
          <a:xfrm rot="21181864">
            <a:off x="5835068" y="2478805"/>
            <a:ext cx="3232953" cy="3590233"/>
          </a:xfrm>
          <a:prstGeom prst="rect">
            <a:avLst/>
          </a:prstGeom>
        </p:spPr>
      </p:pic>
      <p:pic>
        <p:nvPicPr>
          <p:cNvPr id="8" name="Grafik 7"/>
          <p:cNvPicPr>
            <a:picLocks noChangeAspect="1"/>
          </p:cNvPicPr>
          <p:nvPr/>
        </p:nvPicPr>
        <p:blipFill>
          <a:blip r:embed="rId4"/>
          <a:stretch>
            <a:fillRect/>
          </a:stretch>
        </p:blipFill>
        <p:spPr>
          <a:xfrm rot="234196">
            <a:off x="8518700" y="1614539"/>
            <a:ext cx="3112852" cy="3559334"/>
          </a:xfrm>
          <a:prstGeom prst="rect">
            <a:avLst/>
          </a:prstGeom>
        </p:spPr>
      </p:pic>
      <p:sp>
        <p:nvSpPr>
          <p:cNvPr id="10" name="Inhaltsplatzhalter 2"/>
          <p:cNvSpPr>
            <a:spLocks noGrp="1"/>
          </p:cNvSpPr>
          <p:nvPr/>
        </p:nvSpPr>
        <p:spPr>
          <a:xfrm>
            <a:off x="1" y="2295938"/>
            <a:ext cx="5902036" cy="381008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1" kern="1200">
                <a:solidFill>
                  <a:srgbClr val="0E4194"/>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GB" dirty="0"/>
              <a:t>New EUSDR Monitoring Concept endorsed by NCs in 02/2022</a:t>
            </a:r>
          </a:p>
          <a:p>
            <a:pPr lvl="1"/>
            <a:r>
              <a:rPr lang="en-GB" dirty="0"/>
              <a:t>Reporting on the </a:t>
            </a:r>
            <a:r>
              <a:rPr lang="en-US" dirty="0"/>
              <a:t>Progress and Achievements of the EUSDR Priority Areas implemented in 04/2022 via the new online tool</a:t>
            </a:r>
          </a:p>
          <a:p>
            <a:pPr lvl="1"/>
            <a:r>
              <a:rPr lang="en-US" dirty="0"/>
              <a:t>To be used for: </a:t>
            </a:r>
            <a:r>
              <a:rPr lang="en-US" dirty="0">
                <a:hlinkClick r:id="rId5"/>
              </a:rPr>
              <a:t>EC Reports on the Implementation of EU MRS</a:t>
            </a:r>
            <a:r>
              <a:rPr lang="en-US" dirty="0"/>
              <a:t>, </a:t>
            </a:r>
            <a:r>
              <a:rPr lang="en-US" dirty="0">
                <a:hlinkClick r:id="rId6"/>
              </a:rPr>
              <a:t>EUSDR Implementation Reports</a:t>
            </a:r>
            <a:r>
              <a:rPr lang="en-US" dirty="0"/>
              <a:t>, decision making by NCs, future evaluations etc.</a:t>
            </a:r>
          </a:p>
          <a:p>
            <a:pPr lvl="1"/>
            <a:r>
              <a:rPr lang="en-US" dirty="0"/>
              <a:t>Next reporting: 2024</a:t>
            </a:r>
            <a:endParaRPr lang="en-GB" dirty="0"/>
          </a:p>
        </p:txBody>
      </p:sp>
    </p:spTree>
    <p:extLst>
      <p:ext uri="{BB962C8B-B14F-4D97-AF65-F5344CB8AC3E}">
        <p14:creationId xmlns:p14="http://schemas.microsoft.com/office/powerpoint/2010/main" val="1998830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en-GB" dirty="0"/>
              <a:t>c. Policy/Impact Evaluation</a:t>
            </a:r>
          </a:p>
        </p:txBody>
      </p:sp>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7540" y="2754932"/>
            <a:ext cx="720000" cy="720000"/>
          </a:xfrm>
          <a:prstGeom prst="rect">
            <a:avLst/>
          </a:prstGeom>
        </p:spPr>
      </p:pic>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7540" y="3886944"/>
            <a:ext cx="720000" cy="720000"/>
          </a:xfrm>
          <a:prstGeom prst="rect">
            <a:avLst/>
          </a:prstGeom>
        </p:spPr>
      </p:pic>
      <p:pic>
        <p:nvPicPr>
          <p:cNvPr id="9" name="Grafik 8"/>
          <p:cNvPicPr>
            <a:picLocks noChangeAspect="1"/>
          </p:cNvPicPr>
          <p:nvPr/>
        </p:nvPicPr>
        <p:blipFill rotWithShape="1">
          <a:blip r:embed="rId5" cstate="print">
            <a:clrChange>
              <a:clrFrom>
                <a:srgbClr val="FDFDFD"/>
              </a:clrFrom>
              <a:clrTo>
                <a:srgbClr val="FDFDFD">
                  <a:alpha val="0"/>
                </a:srgbClr>
              </a:clrTo>
            </a:clrChange>
            <a:duotone>
              <a:schemeClr val="accent1">
                <a:shade val="45000"/>
                <a:satMod val="135000"/>
              </a:schemeClr>
              <a:prstClr val="white"/>
            </a:duotone>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a:ext>
            </a:extLst>
          </a:blip>
          <a:srcRect/>
          <a:stretch/>
        </p:blipFill>
        <p:spPr>
          <a:xfrm>
            <a:off x="9234518" y="2049662"/>
            <a:ext cx="2658386" cy="4222142"/>
          </a:xfrm>
          <a:prstGeom prst="rect">
            <a:avLst/>
          </a:prstGeom>
        </p:spPr>
      </p:pic>
      <p:sp>
        <p:nvSpPr>
          <p:cNvPr id="4" name="Textfeld 3"/>
          <p:cNvSpPr txBox="1"/>
          <p:nvPr/>
        </p:nvSpPr>
        <p:spPr>
          <a:xfrm>
            <a:off x="3325827" y="5253201"/>
            <a:ext cx="6675929" cy="1446550"/>
          </a:xfrm>
          <a:prstGeom prst="rect">
            <a:avLst/>
          </a:prstGeom>
          <a:noFill/>
        </p:spPr>
        <p:txBody>
          <a:bodyPr wrap="square" rtlCol="0">
            <a:spAutoFit/>
          </a:bodyPr>
          <a:lstStyle/>
          <a:p>
            <a:pPr marL="342900" indent="-342900">
              <a:buFont typeface="Arial" panose="020B0604020202020204" pitchFamily="34" charset="0"/>
              <a:buChar char="•"/>
            </a:pPr>
            <a:r>
              <a:rPr lang="de-AT" sz="2200" b="1" dirty="0">
                <a:hlinkClick r:id="rId7"/>
              </a:rPr>
              <a:t>ESPON TEVI2050 </a:t>
            </a:r>
            <a:r>
              <a:rPr lang="de-AT" sz="2200" dirty="0"/>
              <a:t>– Territorial Scenarios </a:t>
            </a:r>
            <a:r>
              <a:rPr lang="de-AT" sz="2200" dirty="0" err="1"/>
              <a:t>for</a:t>
            </a:r>
            <a:r>
              <a:rPr lang="de-AT" sz="2200" dirty="0"/>
              <a:t> </a:t>
            </a:r>
            <a:r>
              <a:rPr lang="de-AT" sz="2200" dirty="0" err="1"/>
              <a:t>the</a:t>
            </a:r>
            <a:r>
              <a:rPr lang="de-AT" sz="2200" dirty="0"/>
              <a:t> Danube </a:t>
            </a:r>
            <a:r>
              <a:rPr lang="de-AT" sz="2200" dirty="0" err="1"/>
              <a:t>and</a:t>
            </a:r>
            <a:r>
              <a:rPr lang="de-AT" sz="2200" dirty="0"/>
              <a:t> </a:t>
            </a:r>
            <a:r>
              <a:rPr lang="de-AT" sz="2200" dirty="0" err="1"/>
              <a:t>Adriatic</a:t>
            </a:r>
            <a:r>
              <a:rPr lang="de-AT" sz="2200" dirty="0"/>
              <a:t> </a:t>
            </a:r>
            <a:r>
              <a:rPr lang="de-AT" sz="2200" dirty="0" err="1"/>
              <a:t>Ionian</a:t>
            </a:r>
            <a:r>
              <a:rPr lang="de-AT" sz="2200" dirty="0"/>
              <a:t> </a:t>
            </a:r>
            <a:r>
              <a:rPr lang="de-AT" sz="2200" dirty="0" err="1"/>
              <a:t>Macro-regions</a:t>
            </a:r>
            <a:endParaRPr lang="de-AT" sz="2200" dirty="0"/>
          </a:p>
          <a:p>
            <a:pPr marL="342900" indent="-342900">
              <a:buFont typeface="Arial" panose="020B0604020202020204" pitchFamily="34" charset="0"/>
              <a:buChar char="•"/>
            </a:pPr>
            <a:endParaRPr lang="de-AT" sz="2200" dirty="0"/>
          </a:p>
          <a:p>
            <a:pPr marL="355600"/>
            <a:r>
              <a:rPr lang="en-GB" sz="2200" dirty="0">
                <a:solidFill>
                  <a:schemeClr val="accent1"/>
                </a:solidFill>
                <a:cs typeface="Arial" panose="020B0604020202020204" pitchFamily="34" charset="0"/>
                <a:sym typeface="Wingdings" panose="05000000000000000000" pitchFamily="2" charset="2"/>
              </a:rPr>
              <a:t> Final Report delivered in May 2022</a:t>
            </a:r>
          </a:p>
        </p:txBody>
      </p:sp>
      <p:sp>
        <p:nvSpPr>
          <p:cNvPr id="10" name="Rectangle 1">
            <a:extLst>
              <a:ext uri="{FF2B5EF4-FFF2-40B4-BE49-F238E27FC236}">
                <a16:creationId xmlns:a16="http://schemas.microsoft.com/office/drawing/2014/main" id="{3006825E-2A0F-4A05-BEAB-D72C48C8AF36}"/>
              </a:ext>
            </a:extLst>
          </p:cNvPr>
          <p:cNvSpPr/>
          <p:nvPr/>
        </p:nvSpPr>
        <p:spPr>
          <a:xfrm>
            <a:off x="1395846" y="2514600"/>
            <a:ext cx="7780523" cy="2279382"/>
          </a:xfrm>
          <a:prstGeom prst="rect">
            <a:avLst/>
          </a:prstGeom>
        </p:spPr>
        <p:txBody>
          <a:bodyPr wrap="square">
            <a:normAutofit fontScale="92500"/>
          </a:bodyPr>
          <a:lstStyle>
            <a:defPPr>
              <a:defRPr lang="en-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spcAft>
                <a:spcPts val="600"/>
              </a:spcAft>
              <a:buFont typeface="Arial" panose="020B0604020202020204" pitchFamily="34" charset="0"/>
              <a:buChar char="•"/>
            </a:pPr>
            <a:r>
              <a:rPr lang="en-GB" sz="2600" dirty="0">
                <a:cs typeface="Arial" panose="020B0604020202020204" pitchFamily="34" charset="0"/>
              </a:rPr>
              <a:t>Conducted by Spatial Foresight from 07/2021 to 05/2022</a:t>
            </a:r>
          </a:p>
          <a:p>
            <a:pPr marL="285750" indent="-285750">
              <a:spcAft>
                <a:spcPts val="600"/>
              </a:spcAft>
              <a:buFont typeface="Arial" panose="020B0604020202020204" pitchFamily="34" charset="0"/>
              <a:buChar char="•"/>
            </a:pPr>
            <a:r>
              <a:rPr lang="en-GB" sz="2600" dirty="0">
                <a:cs typeface="Arial" panose="020B0604020202020204" pitchFamily="34" charset="0"/>
              </a:rPr>
              <a:t>Scope: implementation, impact, communication, COVID-19</a:t>
            </a:r>
          </a:p>
          <a:p>
            <a:pPr marL="285750" indent="-285750">
              <a:spcAft>
                <a:spcPts val="600"/>
              </a:spcAft>
              <a:buFont typeface="Arial" panose="020B0604020202020204" pitchFamily="34" charset="0"/>
              <a:buChar char="•"/>
            </a:pPr>
            <a:r>
              <a:rPr lang="en-GB" sz="2600" dirty="0">
                <a:cs typeface="Arial" panose="020B0604020202020204" pitchFamily="34" charset="0"/>
              </a:rPr>
              <a:t>Data collection: desk research, online-survey, interviews</a:t>
            </a:r>
          </a:p>
          <a:p>
            <a:pPr marL="800100" lvl="1" indent="-342900">
              <a:spcAft>
                <a:spcPts val="300"/>
              </a:spcAft>
              <a:buFont typeface="Symbol" panose="05050102010706020507" pitchFamily="18" charset="2"/>
              <a:buChar char="-"/>
            </a:pPr>
            <a:endParaRPr lang="en-GB" sz="2600" dirty="0">
              <a:cs typeface="Arial" panose="020B0604020202020204" pitchFamily="34" charset="0"/>
            </a:endParaRPr>
          </a:p>
          <a:p>
            <a:pPr marL="342900" indent="-342900">
              <a:spcAft>
                <a:spcPts val="300"/>
              </a:spcAft>
              <a:buFont typeface="Wingdings" panose="05000000000000000000" pitchFamily="2" charset="2"/>
              <a:buChar char="à"/>
            </a:pPr>
            <a:r>
              <a:rPr lang="en-GB" sz="2600" dirty="0">
                <a:solidFill>
                  <a:schemeClr val="accent1"/>
                </a:solidFill>
                <a:cs typeface="Arial" panose="020B0604020202020204" pitchFamily="34" charset="0"/>
                <a:sym typeface="Wingdings" panose="05000000000000000000" pitchFamily="2" charset="2"/>
              </a:rPr>
              <a:t>Final Report delivered in May 2022</a:t>
            </a:r>
          </a:p>
          <a:p>
            <a:pPr marL="342900" indent="-342900">
              <a:spcAft>
                <a:spcPts val="300"/>
              </a:spcAft>
              <a:buFont typeface="Wingdings" panose="05000000000000000000" pitchFamily="2" charset="2"/>
              <a:buChar char="à"/>
            </a:pPr>
            <a:endParaRPr lang="en-GB" sz="2000" dirty="0">
              <a:cs typeface="Arial" panose="020B0604020202020204" pitchFamily="34" charset="0"/>
            </a:endParaRPr>
          </a:p>
        </p:txBody>
      </p:sp>
    </p:spTree>
    <p:extLst>
      <p:ext uri="{BB962C8B-B14F-4D97-AF65-F5344CB8AC3E}">
        <p14:creationId xmlns:p14="http://schemas.microsoft.com/office/powerpoint/2010/main" val="706340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494B05-B94B-47AF-8BEF-588736EB9DC5}"/>
              </a:ext>
            </a:extLst>
          </p:cNvPr>
          <p:cNvPicPr>
            <a:picLocks noChangeAspect="1"/>
          </p:cNvPicPr>
          <p:nvPr/>
        </p:nvPicPr>
        <p:blipFill>
          <a:blip r:embed="rId2"/>
          <a:stretch>
            <a:fillRect/>
          </a:stretch>
        </p:blipFill>
        <p:spPr>
          <a:xfrm rot="533201">
            <a:off x="5325844" y="2513081"/>
            <a:ext cx="5973680" cy="3360195"/>
          </a:xfrm>
          <a:prstGeom prst="rect">
            <a:avLst/>
          </a:prstGeom>
        </p:spPr>
      </p:pic>
      <p:sp>
        <p:nvSpPr>
          <p:cNvPr id="2" name="Titel 1"/>
          <p:cNvSpPr>
            <a:spLocks noGrp="1"/>
          </p:cNvSpPr>
          <p:nvPr>
            <p:ph type="title"/>
          </p:nvPr>
        </p:nvSpPr>
        <p:spPr>
          <a:xfrm>
            <a:off x="292432" y="1261523"/>
            <a:ext cx="11341100" cy="1044353"/>
          </a:xfrm>
        </p:spPr>
        <p:txBody>
          <a:bodyPr/>
          <a:lstStyle/>
          <a:p>
            <a:r>
              <a:rPr lang="en-GB" dirty="0"/>
              <a:t>d. Communication</a:t>
            </a:r>
          </a:p>
        </p:txBody>
      </p:sp>
      <p:sp>
        <p:nvSpPr>
          <p:cNvPr id="3" name="Inhaltsplatzhalter 2"/>
          <p:cNvSpPr>
            <a:spLocks noGrp="1"/>
          </p:cNvSpPr>
          <p:nvPr>
            <p:ph idx="1"/>
          </p:nvPr>
        </p:nvSpPr>
        <p:spPr>
          <a:xfrm>
            <a:off x="407988" y="2295938"/>
            <a:ext cx="5779056" cy="4336637"/>
          </a:xfrm>
        </p:spPr>
        <p:txBody>
          <a:bodyPr/>
          <a:lstStyle/>
          <a:p>
            <a:r>
              <a:rPr lang="de-AT" dirty="0"/>
              <a:t>EUSDR </a:t>
            </a:r>
            <a:r>
              <a:rPr lang="de-AT" dirty="0" err="1"/>
              <a:t>website</a:t>
            </a:r>
            <a:endParaRPr lang="de-AT" dirty="0"/>
          </a:p>
          <a:p>
            <a:r>
              <a:rPr lang="de-AT" dirty="0">
                <a:hlinkClick r:id="rId3"/>
              </a:rPr>
              <a:t>www.danube-region.eu</a:t>
            </a:r>
            <a:endParaRPr lang="de-AT" dirty="0"/>
          </a:p>
          <a:p>
            <a:pPr marL="0" indent="0">
              <a:buNone/>
            </a:pPr>
            <a:r>
              <a:rPr lang="de-AT" dirty="0"/>
              <a:t> </a:t>
            </a:r>
            <a:r>
              <a:rPr lang="en-US" sz="1600" b="0" dirty="0">
                <a:solidFill>
                  <a:schemeClr val="tx1"/>
                </a:solidFill>
                <a:cs typeface="Arial" panose="020B0604020202020204" pitchFamily="34" charset="0"/>
              </a:rPr>
              <a:t>Constantly updated with newest </a:t>
            </a:r>
            <a:r>
              <a:rPr lang="en-150" sz="1600" b="0" dirty="0">
                <a:solidFill>
                  <a:schemeClr val="tx1"/>
                </a:solidFill>
                <a:cs typeface="Arial" panose="020B0604020202020204" pitchFamily="34" charset="0"/>
              </a:rPr>
              <a:t>&amp;</a:t>
            </a:r>
            <a:r>
              <a:rPr lang="en-US" sz="1600" b="0" dirty="0">
                <a:solidFill>
                  <a:schemeClr val="tx1"/>
                </a:solidFill>
                <a:cs typeface="Arial" panose="020B0604020202020204" pitchFamily="34" charset="0"/>
              </a:rPr>
              <a:t> most relevant information for the EUSDR target groups </a:t>
            </a:r>
          </a:p>
          <a:p>
            <a:r>
              <a:rPr lang="en-US" sz="1600" dirty="0">
                <a:solidFill>
                  <a:schemeClr val="tx1"/>
                </a:solidFill>
                <a:cs typeface="Arial" panose="020B0604020202020204" pitchFamily="34" charset="0"/>
              </a:rPr>
              <a:t>Users: </a:t>
            </a:r>
            <a:r>
              <a:rPr lang="en-US" sz="1600" b="0" dirty="0">
                <a:solidFill>
                  <a:schemeClr val="tx1"/>
                </a:solidFill>
                <a:cs typeface="Arial" panose="020B0604020202020204" pitchFamily="34" charset="0"/>
              </a:rPr>
              <a:t>21</a:t>
            </a:r>
            <a:r>
              <a:rPr lang="en-150" sz="1600" b="0" dirty="0">
                <a:solidFill>
                  <a:schemeClr val="tx1"/>
                </a:solidFill>
                <a:cs typeface="Arial" panose="020B0604020202020204" pitchFamily="34" charset="0"/>
              </a:rPr>
              <a:t>,</a:t>
            </a:r>
            <a:r>
              <a:rPr lang="en-GB" sz="1600" b="0" dirty="0">
                <a:solidFill>
                  <a:schemeClr val="tx1"/>
                </a:solidFill>
                <a:cs typeface="Arial" panose="020B0604020202020204" pitchFamily="34" charset="0"/>
              </a:rPr>
              <a:t>188</a:t>
            </a:r>
            <a:r>
              <a:rPr lang="en-150" sz="1600" b="0" dirty="0">
                <a:solidFill>
                  <a:schemeClr val="tx1"/>
                </a:solidFill>
                <a:cs typeface="Arial" panose="020B0604020202020204" pitchFamily="34" charset="0"/>
              </a:rPr>
              <a:t> </a:t>
            </a:r>
            <a:r>
              <a:rPr lang="en-GB" sz="1600" b="0" dirty="0">
                <a:solidFill>
                  <a:schemeClr val="tx1"/>
                </a:solidFill>
                <a:cs typeface="Arial" panose="020B0604020202020204" pitchFamily="34" charset="0"/>
              </a:rPr>
              <a:t>n</a:t>
            </a:r>
            <a:r>
              <a:rPr lang="en-150" sz="1600" b="0" dirty="0">
                <a:solidFill>
                  <a:schemeClr val="tx1"/>
                </a:solidFill>
                <a:cs typeface="Arial" panose="020B0604020202020204" pitchFamily="34" charset="0"/>
              </a:rPr>
              <a:t>e</a:t>
            </a:r>
            <a:r>
              <a:rPr lang="en-GB" sz="1600" b="0" dirty="0">
                <a:solidFill>
                  <a:schemeClr val="tx1"/>
                </a:solidFill>
                <a:cs typeface="Arial" panose="020B0604020202020204" pitchFamily="34" charset="0"/>
              </a:rPr>
              <a:t>w</a:t>
            </a:r>
            <a:r>
              <a:rPr lang="en-150" sz="1600" b="0" dirty="0">
                <a:solidFill>
                  <a:schemeClr val="tx1"/>
                </a:solidFill>
                <a:cs typeface="Arial" panose="020B0604020202020204" pitchFamily="34" charset="0"/>
              </a:rPr>
              <a:t> </a:t>
            </a:r>
            <a:r>
              <a:rPr lang="en-GB" sz="1600" b="0" dirty="0">
                <a:solidFill>
                  <a:schemeClr val="tx1"/>
                </a:solidFill>
                <a:cs typeface="Arial" panose="020B0604020202020204" pitchFamily="34" charset="0"/>
              </a:rPr>
              <a:t>u</a:t>
            </a:r>
            <a:r>
              <a:rPr lang="en-150" sz="1600" b="0" dirty="0">
                <a:solidFill>
                  <a:schemeClr val="tx1"/>
                </a:solidFill>
                <a:cs typeface="Arial" panose="020B0604020202020204" pitchFamily="34" charset="0"/>
              </a:rPr>
              <a:t>s</a:t>
            </a:r>
            <a:r>
              <a:rPr lang="en-GB" sz="1600" b="0" dirty="0">
                <a:solidFill>
                  <a:schemeClr val="tx1"/>
                </a:solidFill>
                <a:cs typeface="Arial" panose="020B0604020202020204" pitchFamily="34" charset="0"/>
              </a:rPr>
              <a:t>e</a:t>
            </a:r>
            <a:r>
              <a:rPr lang="en-150" sz="1600" b="0" dirty="0">
                <a:solidFill>
                  <a:schemeClr val="tx1"/>
                </a:solidFill>
                <a:cs typeface="Arial" panose="020B0604020202020204" pitchFamily="34" charset="0"/>
              </a:rPr>
              <a:t>r</a:t>
            </a:r>
            <a:r>
              <a:rPr lang="en-GB" sz="1600" b="0" dirty="0">
                <a:solidFill>
                  <a:schemeClr val="tx1"/>
                </a:solidFill>
                <a:cs typeface="Arial" panose="020B0604020202020204" pitchFamily="34" charset="0"/>
              </a:rPr>
              <a:t>s</a:t>
            </a:r>
            <a:r>
              <a:rPr lang="en-150" sz="1600" b="0" dirty="0">
                <a:solidFill>
                  <a:schemeClr val="tx1"/>
                </a:solidFill>
                <a:cs typeface="Arial" panose="020B0604020202020204" pitchFamily="34" charset="0"/>
              </a:rPr>
              <a:t> </a:t>
            </a:r>
            <a:r>
              <a:rPr lang="en-GB" sz="1600" b="0" dirty="0">
                <a:solidFill>
                  <a:schemeClr val="tx1"/>
                </a:solidFill>
                <a:cs typeface="Arial" panose="020B0604020202020204" pitchFamily="34" charset="0"/>
              </a:rPr>
              <a:t>f</a:t>
            </a:r>
            <a:r>
              <a:rPr lang="en-150" sz="1600" b="0" dirty="0">
                <a:solidFill>
                  <a:schemeClr val="tx1"/>
                </a:solidFill>
                <a:cs typeface="Arial" panose="020B0604020202020204" pitchFamily="34" charset="0"/>
              </a:rPr>
              <a:t>r</a:t>
            </a:r>
            <a:r>
              <a:rPr lang="en-GB" sz="1600" b="0" dirty="0">
                <a:solidFill>
                  <a:schemeClr val="tx1"/>
                </a:solidFill>
                <a:cs typeface="Arial" panose="020B0604020202020204" pitchFamily="34" charset="0"/>
              </a:rPr>
              <a:t>o</a:t>
            </a:r>
            <a:r>
              <a:rPr lang="en-150" sz="1600" b="0" dirty="0">
                <a:solidFill>
                  <a:schemeClr val="tx1"/>
                </a:solidFill>
                <a:cs typeface="Arial" panose="020B0604020202020204" pitchFamily="34" charset="0"/>
              </a:rPr>
              <a:t>m </a:t>
            </a:r>
            <a:r>
              <a:rPr lang="en-US" sz="1600" b="0" dirty="0">
                <a:solidFill>
                  <a:schemeClr val="tx1"/>
                </a:solidFill>
                <a:cs typeface="Arial" panose="020B0604020202020204" pitchFamily="34" charset="0"/>
              </a:rPr>
              <a:t>Oct 2021 </a:t>
            </a:r>
            <a:r>
              <a:rPr lang="en-GB" sz="1600" b="0" dirty="0">
                <a:solidFill>
                  <a:schemeClr val="tx1"/>
                </a:solidFill>
                <a:cs typeface="Arial" panose="020B0604020202020204" pitchFamily="34" charset="0"/>
              </a:rPr>
              <a:t>t</a:t>
            </a:r>
            <a:r>
              <a:rPr lang="en-150" sz="1600" b="0" dirty="0">
                <a:solidFill>
                  <a:schemeClr val="tx1"/>
                </a:solidFill>
                <a:cs typeface="Arial" panose="020B0604020202020204" pitchFamily="34" charset="0"/>
              </a:rPr>
              <a:t>o </a:t>
            </a:r>
            <a:r>
              <a:rPr lang="en-US" sz="1600" b="0" dirty="0">
                <a:solidFill>
                  <a:schemeClr val="tx1"/>
                </a:solidFill>
                <a:cs typeface="Arial" panose="020B0604020202020204" pitchFamily="34" charset="0"/>
              </a:rPr>
              <a:t>Apr </a:t>
            </a:r>
            <a:r>
              <a:rPr lang="en-150" sz="1600" b="0" dirty="0">
                <a:solidFill>
                  <a:schemeClr val="tx1"/>
                </a:solidFill>
                <a:cs typeface="Arial" panose="020B0604020202020204" pitchFamily="34" charset="0"/>
              </a:rPr>
              <a:t>202</a:t>
            </a:r>
            <a:r>
              <a:rPr lang="en-GB" sz="1600" b="0" dirty="0">
                <a:solidFill>
                  <a:schemeClr val="tx1"/>
                </a:solidFill>
                <a:cs typeface="Arial" panose="020B0604020202020204" pitchFamily="34" charset="0"/>
              </a:rPr>
              <a:t>2</a:t>
            </a:r>
            <a:endParaRPr lang="en-US" sz="1600" b="0" dirty="0">
              <a:solidFill>
                <a:schemeClr val="tx1"/>
              </a:solidFill>
              <a:cs typeface="Arial" panose="020B0604020202020204" pitchFamily="34" charset="0"/>
            </a:endParaRPr>
          </a:p>
          <a:p>
            <a:r>
              <a:rPr lang="en-US" sz="1600" dirty="0">
                <a:solidFill>
                  <a:schemeClr val="tx1"/>
                </a:solidFill>
                <a:cs typeface="Arial" panose="020B0604020202020204" pitchFamily="34" charset="0"/>
              </a:rPr>
              <a:t>Average session duration</a:t>
            </a:r>
            <a:r>
              <a:rPr lang="en-US" sz="1600" b="0" dirty="0">
                <a:solidFill>
                  <a:schemeClr val="tx1"/>
                </a:solidFill>
                <a:cs typeface="Arial" panose="020B0604020202020204" pitchFamily="34" charset="0"/>
              </a:rPr>
              <a:t>: 1</a:t>
            </a:r>
            <a:r>
              <a:rPr lang="de-AT" sz="1600" b="0" dirty="0">
                <a:solidFill>
                  <a:schemeClr val="tx1"/>
                </a:solidFill>
                <a:cs typeface="Arial" panose="020B0604020202020204" pitchFamily="34" charset="0"/>
              </a:rPr>
              <a:t>:49</a:t>
            </a:r>
            <a:r>
              <a:rPr lang="en-US" sz="1600" b="0" dirty="0">
                <a:solidFill>
                  <a:schemeClr val="tx1"/>
                </a:solidFill>
                <a:cs typeface="Arial" panose="020B0604020202020204" pitchFamily="34" charset="0"/>
              </a:rPr>
              <a:t> min (people who landed on EUSDR webpage spent</a:t>
            </a:r>
            <a:r>
              <a:rPr lang="en-150" sz="1600" b="0" dirty="0">
                <a:solidFill>
                  <a:schemeClr val="tx1"/>
                </a:solidFill>
                <a:cs typeface="Arial" panose="020B0604020202020204" pitchFamily="34" charset="0"/>
              </a:rPr>
              <a:t> </a:t>
            </a:r>
            <a:r>
              <a:rPr lang="en-US" sz="1600" b="0" dirty="0">
                <a:solidFill>
                  <a:schemeClr val="tx1"/>
                </a:solidFill>
                <a:cs typeface="Arial" panose="020B0604020202020204" pitchFamily="34" charset="0"/>
              </a:rPr>
              <a:t>about 2 minutes for reading)</a:t>
            </a:r>
          </a:p>
        </p:txBody>
      </p:sp>
      <p:sp>
        <p:nvSpPr>
          <p:cNvPr id="5" name="Titel 1"/>
          <p:cNvSpPr txBox="1">
            <a:spLocks/>
          </p:cNvSpPr>
          <p:nvPr/>
        </p:nvSpPr>
        <p:spPr>
          <a:xfrm>
            <a:off x="4105365" y="2871912"/>
            <a:ext cx="5829300" cy="706040"/>
          </a:xfrm>
          <a:prstGeom prst="rect">
            <a:avLst/>
          </a:prstGeom>
        </p:spPr>
        <p:txBody>
          <a:bodyPr vert="horz" lIns="68580" tIns="34290" rIns="68580" bIns="3429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endParaRPr lang="en-US" sz="2025" dirty="0">
              <a:solidFill>
                <a:srgbClr val="F28800"/>
              </a:solidFill>
              <a:ea typeface="ＭＳ Ｐゴシック" pitchFamily="34" charset="-128"/>
            </a:endParaRPr>
          </a:p>
        </p:txBody>
      </p:sp>
    </p:spTree>
    <p:extLst>
      <p:ext uri="{BB962C8B-B14F-4D97-AF65-F5344CB8AC3E}">
        <p14:creationId xmlns:p14="http://schemas.microsoft.com/office/powerpoint/2010/main" val="3128706956"/>
      </p:ext>
    </p:extLst>
  </p:cSld>
  <p:clrMapOvr>
    <a:masterClrMapping/>
  </p:clrMapOvr>
</p:sld>
</file>

<file path=ppt/theme/theme1.xml><?xml version="1.0" encoding="utf-8"?>
<a:theme xmlns:a="http://schemas.openxmlformats.org/drawingml/2006/main" name="Office">
  <a:themeElements>
    <a:clrScheme name="Danube Region">
      <a:dk1>
        <a:srgbClr val="000000"/>
      </a:dk1>
      <a:lt1>
        <a:srgbClr val="FFFFFF"/>
      </a:lt1>
      <a:dk2>
        <a:srgbClr val="44546A"/>
      </a:dk2>
      <a:lt2>
        <a:srgbClr val="E7E6E6"/>
      </a:lt2>
      <a:accent1>
        <a:srgbClr val="0E4193"/>
      </a:accent1>
      <a:accent2>
        <a:srgbClr val="23B0E6"/>
      </a:accent2>
      <a:accent3>
        <a:srgbClr val="93C356"/>
      </a:accent3>
      <a:accent4>
        <a:srgbClr val="D60664"/>
      </a:accent4>
      <a:accent5>
        <a:srgbClr val="F28800"/>
      </a:accent5>
      <a:accent6>
        <a:srgbClr val="DCC601"/>
      </a:accent6>
      <a:hlink>
        <a:srgbClr val="B0348D"/>
      </a:hlink>
      <a:folHlink>
        <a:srgbClr val="B0348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zentare template" id="{65F36892-B64D-9F4D-82E8-4FA9757A491D}" vid="{9B1CAFDA-E9B7-4C4D-8188-DE1579A1D903}"/>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Template>
  <TotalTime>0</TotalTime>
  <Words>1886</Words>
  <Application>Microsoft Office PowerPoint</Application>
  <PresentationFormat>Widescreen</PresentationFormat>
  <Paragraphs>251</Paragraphs>
  <Slides>16</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맑은 고딕</vt:lpstr>
      <vt:lpstr>ＭＳ Ｐゴシック</vt:lpstr>
      <vt:lpstr>Arial</vt:lpstr>
      <vt:lpstr>Calibri</vt:lpstr>
      <vt:lpstr>Symbol</vt:lpstr>
      <vt:lpstr>Times New Roman</vt:lpstr>
      <vt:lpstr>Verdana</vt:lpstr>
      <vt:lpstr>Wingdings</vt:lpstr>
      <vt:lpstr>Office</vt:lpstr>
      <vt:lpstr>23rd Steering Group meeting of EUSDR PA7 </vt:lpstr>
      <vt:lpstr>a. Support for PACs, NCs &amp; EUSDR (TRIO) PCY</vt:lpstr>
      <vt:lpstr>b. Embedding Process</vt:lpstr>
      <vt:lpstr>PowerPoint Presentation</vt:lpstr>
      <vt:lpstr>b. Embedding Process</vt:lpstr>
      <vt:lpstr>c. Monitoring the Outcomes of the Embedding Process</vt:lpstr>
      <vt:lpstr>c. Monitoring</vt:lpstr>
      <vt:lpstr>c. Policy/Impact Evaluation</vt:lpstr>
      <vt:lpstr>d. Communication</vt:lpstr>
      <vt:lpstr>d. Communication</vt:lpstr>
      <vt:lpstr>d. Communication</vt:lpstr>
      <vt:lpstr>d. Communication</vt:lpstr>
      <vt:lpstr>e. Capacity Building</vt:lpstr>
      <vt:lpstr>f. What‘s next?</vt:lpstr>
      <vt:lpstr>f. What‘s next?</vt:lpstr>
      <vt:lpstr>PowerPoint Presentation</vt:lpstr>
    </vt:vector>
  </TitlesOfParts>
  <Company>WH IT Services GmbH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Lenz Katharina</dc:creator>
  <cp:lastModifiedBy>Florea Mihaela</cp:lastModifiedBy>
  <cp:revision>104</cp:revision>
  <dcterms:created xsi:type="dcterms:W3CDTF">2021-04-13T09:45:59Z</dcterms:created>
  <dcterms:modified xsi:type="dcterms:W3CDTF">2022-06-27T11:35:22Z</dcterms:modified>
</cp:coreProperties>
</file>